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slideMasters/slideMaster38.xml" ContentType="application/vnd.openxmlformats-officedocument.presentationml.slideMaster+xml"/>
  <Override PartName="/ppt/slides/slide38.xml" ContentType="application/vnd.openxmlformats-officedocument.presentationml.slide+xml"/>
  <Override PartName="/ppt/slideMasters/slideMaster39.xml" ContentType="application/vnd.openxmlformats-officedocument.presentationml.slideMaster+xml"/>
  <Override PartName="/ppt/slides/slide39.xml" ContentType="application/vnd.openxmlformats-officedocument.presentationml.slide+xml"/>
  <Override PartName="/ppt/slideMasters/slideMaster40.xml" ContentType="application/vnd.openxmlformats-officedocument.presentationml.slideMaster+xml"/>
  <Override PartName="/ppt/slides/slide40.xml" ContentType="application/vnd.openxmlformats-officedocument.presentationml.slide+xml"/>
  <Override PartName="/ppt/slideMasters/slideMaster41.xml" ContentType="application/vnd.openxmlformats-officedocument.presentationml.slideMaster+xml"/>
  <Override PartName="/ppt/slides/slide41.xml" ContentType="application/vnd.openxmlformats-officedocument.presentationml.slide+xml"/>
  <Override PartName="/ppt/slideMasters/slideMaster42.xml" ContentType="application/vnd.openxmlformats-officedocument.presentationml.slideMaster+xml"/>
  <Override PartName="/ppt/slides/slide42.xml" ContentType="application/vnd.openxmlformats-officedocument.presentationml.slide+xml"/>
  <Override PartName="/ppt/slideMasters/slideMaster43.xml" ContentType="application/vnd.openxmlformats-officedocument.presentationml.slideMaster+xml"/>
  <Override PartName="/ppt/slides/slide43.xml" ContentType="application/vnd.openxmlformats-officedocument.presentationml.slide+xml"/>
  <Override PartName="/ppt/slideMasters/slideMaster44.xml" ContentType="application/vnd.openxmlformats-officedocument.presentationml.slideMaster+xml"/>
  <Override PartName="/ppt/slides/slide44.xml" ContentType="application/vnd.openxmlformats-officedocument.presentationml.slide+xml"/>
  <Override PartName="/ppt/slideMasters/slideMaster45.xml" ContentType="application/vnd.openxmlformats-officedocument.presentationml.slideMaster+xml"/>
  <Override PartName="/ppt/slides/slide45.xml" ContentType="application/vnd.openxmlformats-officedocument.presentationml.slide+xml"/>
  <Override PartName="/ppt/slideMasters/slideMaster46.xml" ContentType="application/vnd.openxmlformats-officedocument.presentationml.slideMaster+xml"/>
  <Override PartName="/ppt/slides/slide46.xml" ContentType="application/vnd.openxmlformats-officedocument.presentationml.slide+xml"/>
  <Override PartName="/ppt/slideMasters/slideMaster47.xml" ContentType="application/vnd.openxmlformats-officedocument.presentationml.slideMaster+xml"/>
  <Override PartName="/ppt/slides/slide47.xml" ContentType="application/vnd.openxmlformats-officedocument.presentationml.slide+xml"/>
  <Override PartName="/ppt/slideMasters/slideMaster48.xml" ContentType="application/vnd.openxmlformats-officedocument.presentationml.slideMaster+xml"/>
  <Override PartName="/ppt/slides/slide48.xml" ContentType="application/vnd.openxmlformats-officedocument.presentationml.slide+xml"/>
  <Override PartName="/ppt/slideMasters/slideMaster49.xml" ContentType="application/vnd.openxmlformats-officedocument.presentationml.slideMaster+xml"/>
  <Override PartName="/ppt/slides/slide49.xml" ContentType="application/vnd.openxmlformats-officedocument.presentationml.slide+xml"/>
  <Override PartName="/ppt/slideMasters/slideMaster50.xml" ContentType="application/vnd.openxmlformats-officedocument.presentationml.slideMaster+xml"/>
  <Override PartName="/ppt/slides/slide50.xml" ContentType="application/vnd.openxmlformats-officedocument.presentationml.slide+xml"/>
  <Override PartName="/ppt/slideMasters/slideMaster51.xml" ContentType="application/vnd.openxmlformats-officedocument.presentationml.slideMaster+xml"/>
  <Override PartName="/ppt/slides/slide51.xml" ContentType="application/vnd.openxmlformats-officedocument.presentationml.slide+xml"/>
  <Override PartName="/ppt/slideMasters/slideMaster52.xml" ContentType="application/vnd.openxmlformats-officedocument.presentationml.slideMaster+xml"/>
  <Override PartName="/ppt/slides/slide52.xml" ContentType="application/vnd.openxmlformats-officedocument.presentationml.slide+xml"/>
  <Override PartName="/ppt/slideMasters/slideMaster53.xml" ContentType="application/vnd.openxmlformats-officedocument.presentationml.slideMaster+xml"/>
  <Override PartName="/ppt/slides/slide53.xml" ContentType="application/vnd.openxmlformats-officedocument.presentationml.slide+xml"/>
  <Override PartName="/ppt/slideMasters/slideMaster54.xml" ContentType="application/vnd.openxmlformats-officedocument.presentationml.slideMaster+xml"/>
  <Override PartName="/ppt/slides/slide54.xml" ContentType="application/vnd.openxmlformats-officedocument.presentationml.slide+xml"/>
  <Override PartName="/ppt/slideMasters/slideMaster55.xml" ContentType="application/vnd.openxmlformats-officedocument.presentationml.slideMaster+xml"/>
  <Override PartName="/ppt/slides/slide55.xml" ContentType="application/vnd.openxmlformats-officedocument.presentationml.slide+xml"/>
  <Override PartName="/ppt/slideMasters/slideMaster56.xml" ContentType="application/vnd.openxmlformats-officedocument.presentationml.slideMaster+xml"/>
  <Override PartName="/ppt/slides/slide56.xml" ContentType="application/vnd.openxmlformats-officedocument.presentationml.slide+xml"/>
  <Override PartName="/ppt/slideMasters/slideMaster57.xml" ContentType="application/vnd.openxmlformats-officedocument.presentationml.slideMaster+xml"/>
  <Override PartName="/ppt/slides/slide57.xml" ContentType="application/vnd.openxmlformats-officedocument.presentationml.slide+xml"/>
  <Override PartName="/ppt/slideMasters/slideMaster58.xml" ContentType="application/vnd.openxmlformats-officedocument.presentationml.slideMaster+xml"/>
  <Override PartName="/ppt/slides/slide5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</p:sldIdLst>
  <p:notesMasterIdLst>
    <p:notesMasterId r:id="rId6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60" Type="http://schemas.openxmlformats.org/officeDocument/2006/relationships/notesMaster" Target="notesMasters/notesMaster1.xml"/><Relationship Id="rId61" Type="http://schemas.openxmlformats.org/officeDocument/2006/relationships/presProps" Target="presProps.xml"/><Relationship Id="rId62" Type="http://schemas.openxmlformats.org/officeDocument/2006/relationships/viewProps" Target="viewProps.xml"/><Relationship Id="rId63" Type="http://schemas.openxmlformats.org/officeDocument/2006/relationships/theme" Target="theme/theme1.xml"/><Relationship Id="rId6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3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8.xml"/>
		</Relationships>
</file>

<file path=ppt/notesSlides/_rels/notesSlide3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9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4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0.xml"/>
		</Relationships>
</file>

<file path=ppt/notesSlides/_rels/notesSlide4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1.xml"/>
		</Relationships>
</file>

<file path=ppt/notesSlides/_rels/notesSlide4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2.xml"/>
		</Relationships>
</file>

<file path=ppt/notesSlides/_rels/notesSlide4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3.xml"/>
		</Relationships>
</file>

<file path=ppt/notesSlides/_rels/notesSlide4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4.xml"/>
		</Relationships>
</file>

<file path=ppt/notesSlides/_rels/notesSlide4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5.xml"/>
		</Relationships>
</file>

<file path=ppt/notesSlides/_rels/notesSlide4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6.xml"/>
		</Relationships>
</file>

<file path=ppt/notesSlides/_rels/notesSlide4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7.xml"/>
		</Relationships>
</file>

<file path=ppt/notesSlides/_rels/notesSlide4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8.xml"/>
		</Relationships>
</file>

<file path=ppt/notesSlides/_rels/notesSlide4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9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5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0.xml"/>
		</Relationships>
</file>

<file path=ppt/notesSlides/_rels/notesSlide5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1.xml"/>
		</Relationships>
</file>

<file path=ppt/notesSlides/_rels/notesSlide5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2.xml"/>
		</Relationships>
</file>

<file path=ppt/notesSlides/_rels/notesSlide5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3.xml"/>
		</Relationships>
</file>

<file path=ppt/notesSlides/_rels/notesSlide5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4.xml"/>
		</Relationships>
</file>

<file path=ppt/notesSlides/_rels/notesSlide5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5.xml"/>
		</Relationships>
</file>

<file path=ppt/notesSlides/_rels/notesSlide5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6.xml"/>
		</Relationships>
</file>

<file path=ppt/notesSlides/_rels/notesSlide5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7.xml"/>
		</Relationships>
</file>

<file path=ppt/notesSlides/_rels/notesSlide5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8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F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 w="12700">
            <a:solidFill>
              <a:srgbClr val="0A0F1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473952"/>
            <a:ext cx="11064240" cy="0"/>
          </a:xfrm>
          <a:prstGeom prst="line">
            <a:avLst/>
          </a:prstGeom>
          <a:noFill/>
          <a:ln w="1016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85800" y="731520"/>
            <a:ext cx="5120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8FAFC"/>
                </a:solidFill>
              </a:rPr>
              <a:t>STYFLOWNE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13232" y="1298448"/>
            <a:ext cx="6035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D4AF37"/>
                </a:solidFill>
              </a:rPr>
              <a:t>Powered by Earnifyy  |  Mission Virasat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694944" y="2148840"/>
            <a:ext cx="6217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</a:rPr>
              <a:t>Master Ecosystem Blueprint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713232" y="2779776"/>
            <a:ext cx="59436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CA3AF"/>
                </a:solidFill>
              </a:rPr>
              <a:t>India’s AI-powered business, learning &amp; social impact ecosystem — investor-grade vision deck for 2026–2036.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7909560" y="960120"/>
            <a:ext cx="3154680" cy="3566160"/>
          </a:xfrm>
          <a:prstGeom prst="roundRect">
            <a:avLst>
              <a:gd name="adj" fmla="val 3478"/>
            </a:avLst>
          </a:prstGeom>
          <a:solidFill>
            <a:srgbClr val="111827"/>
          </a:solidFill>
          <a:ln w="15240">
            <a:solidFill>
              <a:srgbClr val="D4AF37">
                <a:alpha val="85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909560" y="1554480"/>
            <a:ext cx="2788920" cy="20116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D4AF37"/>
                </a:solidFill>
              </a:rPr>
              <a:t>AI</a:t>
            </a:r>
            <a:endParaRPr lang="en-US" sz="2400" dirty="0"/>
          </a:p>
          <a:p>
            <a:pPr algn="ctr" indent="0" marL="0">
              <a:buNone/>
            </a:pPr>
            <a:r>
              <a:rPr lang="en-US" sz="2400" b="1" dirty="0">
                <a:solidFill>
                  <a:srgbClr val="D4AF37"/>
                </a:solidFill>
              </a:rPr>
              <a:t>BUSINESS</a:t>
            </a:r>
            <a:endParaRPr lang="en-US" sz="2400" dirty="0"/>
          </a:p>
          <a:p>
            <a:pPr algn="ctr" indent="0" marL="0">
              <a:buNone/>
            </a:pPr>
            <a:r>
              <a:rPr lang="en-US" sz="2400" b="1" dirty="0">
                <a:solidFill>
                  <a:srgbClr val="D4AF37"/>
                </a:solidFill>
              </a:rPr>
              <a:t>LEARNING</a:t>
            </a:r>
            <a:endParaRPr lang="en-US" sz="2400" dirty="0"/>
          </a:p>
          <a:p>
            <a:pPr algn="ctr" indent="0" marL="0">
              <a:buNone/>
            </a:pPr>
            <a:r>
              <a:rPr lang="en-US" sz="2400" b="1" dirty="0">
                <a:solidFill>
                  <a:srgbClr val="D4AF37"/>
                </a:solidFill>
              </a:rPr>
              <a:t>IMPACT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731520" y="5907024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9CA3AF"/>
                </a:solidFill>
              </a:rPr>
              <a:t>Confidential · v6 Complete</a:t>
            </a:r>
            <a:endParaRPr lang="en-US" sz="850" dirty="0"/>
          </a:p>
        </p:txBody>
      </p:sp>
      <p:sp>
        <p:nvSpPr>
          <p:cNvPr id="11" name="Text 9"/>
          <p:cNvSpPr/>
          <p:nvPr/>
        </p:nvSpPr>
        <p:spPr>
          <a:xfrm>
            <a:off x="7589520" y="6199632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9CA3AF"/>
                </a:solidFill>
              </a:rPr>
              <a:t>Styflowne × Earnifyy × Mission Virasat</a:t>
            </a:r>
            <a:endParaRPr lang="en-US" sz="750" dirty="0"/>
          </a:p>
        </p:txBody>
      </p:sp>
      <p:sp>
        <p:nvSpPr>
          <p:cNvPr id="12" name="Text 10"/>
          <p:cNvSpPr/>
          <p:nvPr/>
        </p:nvSpPr>
        <p:spPr>
          <a:xfrm>
            <a:off x="11292840" y="6199632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D4AF37"/>
                </a:solidFill>
              </a:rPr>
              <a:t>01</a:t>
            </a:r>
            <a:endParaRPr lang="en-US" sz="7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A0F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 w="12700">
            <a:solidFill>
              <a:srgbClr val="0A0F1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473952"/>
            <a:ext cx="11064240" cy="0"/>
          </a:xfrm>
          <a:prstGeom prst="line">
            <a:avLst/>
          </a:prstGeom>
          <a:noFill/>
          <a:ln w="1016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6199632"/>
            <a:ext cx="4206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9CA3A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TRUST ENGINE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310896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D4AF37"/>
                </a:solidFill>
              </a:rPr>
              <a:t>SCORING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66928" y="512064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Earnifyy Index: growth beyond earnings</a:t>
            </a:r>
            <a:endParaRPr lang="en-US" sz="2700" dirty="0"/>
          </a:p>
        </p:txBody>
      </p:sp>
      <p:sp>
        <p:nvSpPr>
          <p:cNvPr id="7" name="Text 5"/>
          <p:cNvSpPr/>
          <p:nvPr/>
        </p:nvSpPr>
        <p:spPr>
          <a:xfrm>
            <a:off x="594360" y="1005840"/>
            <a:ext cx="9601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9CA3AF"/>
                </a:solidFill>
              </a:rPr>
              <a:t>A multi-dimensional score makes performance visible without reducing people to only revenue targets.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31520" y="1645920"/>
            <a:ext cx="3337560" cy="1234440"/>
          </a:xfrm>
          <a:prstGeom prst="roundRect">
            <a:avLst>
              <a:gd name="adj" fmla="val 5926"/>
            </a:avLst>
          </a:prstGeom>
          <a:solidFill>
            <a:srgbClr val="111827"/>
          </a:solidFill>
          <a:ln w="11430">
            <a:solidFill>
              <a:srgbClr val="D4AF37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Business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Leads · revenue · delivery</a:t>
            </a:r>
            <a:endParaRPr lang="en-US" sz="1020" dirty="0"/>
          </a:p>
        </p:txBody>
      </p:sp>
      <p:sp>
        <p:nvSpPr>
          <p:cNvPr id="9" name="Text 7"/>
          <p:cNvSpPr/>
          <p:nvPr/>
        </p:nvSpPr>
        <p:spPr>
          <a:xfrm>
            <a:off x="4434840" y="1645920"/>
            <a:ext cx="3337560" cy="1234440"/>
          </a:xfrm>
          <a:prstGeom prst="roundRect">
            <a:avLst>
              <a:gd name="adj" fmla="val 5926"/>
            </a:avLst>
          </a:prstGeom>
          <a:solidFill>
            <a:srgbClr val="111827"/>
          </a:solidFill>
          <a:ln w="11430">
            <a:solidFill>
              <a:srgbClr val="06B6D4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Trust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KYC · complaints · ethics</a:t>
            </a:r>
            <a:endParaRPr lang="en-US" sz="1020" dirty="0"/>
          </a:p>
        </p:txBody>
      </p:sp>
      <p:sp>
        <p:nvSpPr>
          <p:cNvPr id="10" name="Text 8"/>
          <p:cNvSpPr/>
          <p:nvPr/>
        </p:nvSpPr>
        <p:spPr>
          <a:xfrm>
            <a:off x="8138160" y="1645920"/>
            <a:ext cx="3337560" cy="1234440"/>
          </a:xfrm>
          <a:prstGeom prst="roundRect">
            <a:avLst>
              <a:gd name="adj" fmla="val 5926"/>
            </a:avLst>
          </a:prstGeom>
          <a:solidFill>
            <a:srgbClr val="111827"/>
          </a:solidFill>
          <a:ln w="11430">
            <a:solidFill>
              <a:srgbClr val="22C55E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Learning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Courses · practice · progress</a:t>
            </a:r>
            <a:endParaRPr lang="en-US" sz="1020" dirty="0"/>
          </a:p>
        </p:txBody>
      </p:sp>
      <p:sp>
        <p:nvSpPr>
          <p:cNvPr id="11" name="Text 9"/>
          <p:cNvSpPr/>
          <p:nvPr/>
        </p:nvSpPr>
        <p:spPr>
          <a:xfrm>
            <a:off x="731520" y="3474720"/>
            <a:ext cx="3337560" cy="1234440"/>
          </a:xfrm>
          <a:prstGeom prst="roundRect">
            <a:avLst>
              <a:gd name="adj" fmla="val 5926"/>
            </a:avLst>
          </a:prstGeom>
          <a:solidFill>
            <a:srgbClr val="111827"/>
          </a:solidFill>
          <a:ln w="11430">
            <a:solidFill>
              <a:srgbClr val="8B5CF6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Leadership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Mentoring · retention · team</a:t>
            </a:r>
            <a:endParaRPr lang="en-US" sz="1020" dirty="0"/>
          </a:p>
        </p:txBody>
      </p:sp>
      <p:sp>
        <p:nvSpPr>
          <p:cNvPr id="12" name="Text 10"/>
          <p:cNvSpPr/>
          <p:nvPr/>
        </p:nvSpPr>
        <p:spPr>
          <a:xfrm>
            <a:off x="4434840" y="3474720"/>
            <a:ext cx="3337560" cy="1234440"/>
          </a:xfrm>
          <a:prstGeom prst="roundRect">
            <a:avLst>
              <a:gd name="adj" fmla="val 5926"/>
            </a:avLst>
          </a:prstGeom>
          <a:solidFill>
            <a:srgbClr val="111827"/>
          </a:solidFill>
          <a:ln w="11430">
            <a:solidFill>
              <a:srgbClr val="F59E0B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Innovation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Ideas · implementation</a:t>
            </a:r>
            <a:endParaRPr lang="en-US" sz="1020" dirty="0"/>
          </a:p>
        </p:txBody>
      </p:sp>
      <p:sp>
        <p:nvSpPr>
          <p:cNvPr id="13" name="Text 11"/>
          <p:cNvSpPr/>
          <p:nvPr/>
        </p:nvSpPr>
        <p:spPr>
          <a:xfrm>
            <a:off x="8138160" y="3474720"/>
            <a:ext cx="3337560" cy="1234440"/>
          </a:xfrm>
          <a:prstGeom prst="roundRect">
            <a:avLst>
              <a:gd name="adj" fmla="val 5926"/>
            </a:avLst>
          </a:prstGeom>
          <a:solidFill>
            <a:srgbClr val="111827"/>
          </a:solidFill>
          <a:ln w="11430">
            <a:solidFill>
              <a:srgbClr val="3B82F6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Impact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Families · students · service</a:t>
            </a:r>
            <a:endParaRPr lang="en-US" sz="1020" dirty="0"/>
          </a:p>
        </p:txBody>
      </p:sp>
      <p:sp>
        <p:nvSpPr>
          <p:cNvPr id="14" name="Text 12"/>
          <p:cNvSpPr/>
          <p:nvPr/>
        </p:nvSpPr>
        <p:spPr>
          <a:xfrm>
            <a:off x="7589520" y="6199632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9CA3AF"/>
                </a:solidFill>
              </a:rPr>
              <a:t>Styflowne × Earnifyy × Mission Virasat</a:t>
            </a:r>
            <a:endParaRPr lang="en-US" sz="750" dirty="0"/>
          </a:p>
        </p:txBody>
      </p:sp>
      <p:sp>
        <p:nvSpPr>
          <p:cNvPr id="15" name="Text 13"/>
          <p:cNvSpPr/>
          <p:nvPr/>
        </p:nvSpPr>
        <p:spPr>
          <a:xfrm>
            <a:off x="11292840" y="6199632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D4AF37"/>
                </a:solidFill>
              </a:rPr>
              <a:t>10</a:t>
            </a:r>
            <a:endParaRPr lang="en-US" sz="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A0F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 w="12700">
            <a:solidFill>
              <a:srgbClr val="0A0F1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473952"/>
            <a:ext cx="11064240" cy="0"/>
          </a:xfrm>
          <a:prstGeom prst="line">
            <a:avLst/>
          </a:prstGeom>
          <a:noFill/>
          <a:ln w="1016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6199632"/>
            <a:ext cx="4206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9CA3A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DAILY ENGAGEMENT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310896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D4AF37"/>
                </a:solidFill>
              </a:rPr>
              <a:t>GAMIFICATION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66928" y="512064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Daily Live Game: practical learning, every day</a:t>
            </a:r>
            <a:endParaRPr lang="en-US" sz="2700" dirty="0"/>
          </a:p>
        </p:txBody>
      </p:sp>
      <p:sp>
        <p:nvSpPr>
          <p:cNvPr id="7" name="Text 5"/>
          <p:cNvSpPr/>
          <p:nvPr/>
        </p:nvSpPr>
        <p:spPr>
          <a:xfrm>
            <a:off x="594360" y="1005840"/>
            <a:ext cx="9601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9CA3AF"/>
                </a:solidFill>
              </a:rPr>
              <a:t>Members learn by solving real-world business and social-impact situations through AI simulations and live missions.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685800" y="1874520"/>
            <a:ext cx="1417320" cy="1920240"/>
          </a:xfrm>
          <a:prstGeom prst="roundRect">
            <a:avLst>
              <a:gd name="adj" fmla="val 5161"/>
            </a:avLst>
          </a:prstGeom>
          <a:solidFill>
            <a:srgbClr val="111827"/>
          </a:solidFill>
          <a:ln w="11430">
            <a:solidFill>
              <a:srgbClr val="D4AF37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Mon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Sales Arena</a:t>
            </a:r>
            <a:endParaRPr lang="en-US" sz="1020" dirty="0"/>
          </a:p>
        </p:txBody>
      </p:sp>
      <p:sp>
        <p:nvSpPr>
          <p:cNvPr id="9" name="Text 7"/>
          <p:cNvSpPr/>
          <p:nvPr/>
        </p:nvSpPr>
        <p:spPr>
          <a:xfrm>
            <a:off x="2331720" y="1874520"/>
            <a:ext cx="1417320" cy="1920240"/>
          </a:xfrm>
          <a:prstGeom prst="roundRect">
            <a:avLst>
              <a:gd name="adj" fmla="val 5161"/>
            </a:avLst>
          </a:prstGeom>
          <a:solidFill>
            <a:srgbClr val="111827"/>
          </a:solidFill>
          <a:ln w="11430">
            <a:solidFill>
              <a:srgbClr val="3B82F6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Tue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Negotiation Battle</a:t>
            </a:r>
            <a:endParaRPr lang="en-US" sz="1020" dirty="0"/>
          </a:p>
        </p:txBody>
      </p:sp>
      <p:sp>
        <p:nvSpPr>
          <p:cNvPr id="10" name="Text 8"/>
          <p:cNvSpPr/>
          <p:nvPr/>
        </p:nvSpPr>
        <p:spPr>
          <a:xfrm>
            <a:off x="3977640" y="1874520"/>
            <a:ext cx="1417320" cy="1920240"/>
          </a:xfrm>
          <a:prstGeom prst="roundRect">
            <a:avLst>
              <a:gd name="adj" fmla="val 5161"/>
            </a:avLst>
          </a:prstGeom>
          <a:solidFill>
            <a:srgbClr val="111827"/>
          </a:solidFill>
          <a:ln w="11430">
            <a:solidFill>
              <a:srgbClr val="22C55E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Wed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Business Escape Room</a:t>
            </a:r>
            <a:endParaRPr lang="en-US" sz="1020" dirty="0"/>
          </a:p>
        </p:txBody>
      </p:sp>
      <p:sp>
        <p:nvSpPr>
          <p:cNvPr id="11" name="Text 9"/>
          <p:cNvSpPr/>
          <p:nvPr/>
        </p:nvSpPr>
        <p:spPr>
          <a:xfrm>
            <a:off x="5623560" y="1874520"/>
            <a:ext cx="1417320" cy="1920240"/>
          </a:xfrm>
          <a:prstGeom prst="roundRect">
            <a:avLst>
              <a:gd name="adj" fmla="val 5161"/>
            </a:avLst>
          </a:prstGeom>
          <a:solidFill>
            <a:srgbClr val="111827"/>
          </a:solidFill>
          <a:ln w="11430">
            <a:solidFill>
              <a:srgbClr val="F59E0B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Thu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AI Challenge</a:t>
            </a:r>
            <a:endParaRPr lang="en-US" sz="1020" dirty="0"/>
          </a:p>
        </p:txBody>
      </p:sp>
      <p:sp>
        <p:nvSpPr>
          <p:cNvPr id="12" name="Text 10"/>
          <p:cNvSpPr/>
          <p:nvPr/>
        </p:nvSpPr>
        <p:spPr>
          <a:xfrm>
            <a:off x="7269480" y="1874520"/>
            <a:ext cx="1417320" cy="1920240"/>
          </a:xfrm>
          <a:prstGeom prst="roundRect">
            <a:avLst>
              <a:gd name="adj" fmla="val 5161"/>
            </a:avLst>
          </a:prstGeom>
          <a:solidFill>
            <a:srgbClr val="111827"/>
          </a:solidFill>
          <a:ln w="11430">
            <a:solidFill>
              <a:srgbClr val="8B5CF6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Fri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Startup Pitch</a:t>
            </a:r>
            <a:endParaRPr lang="en-US" sz="1020" dirty="0"/>
          </a:p>
        </p:txBody>
      </p:sp>
      <p:sp>
        <p:nvSpPr>
          <p:cNvPr id="13" name="Text 11"/>
          <p:cNvSpPr/>
          <p:nvPr/>
        </p:nvSpPr>
        <p:spPr>
          <a:xfrm>
            <a:off x="8915400" y="1874520"/>
            <a:ext cx="1417320" cy="1920240"/>
          </a:xfrm>
          <a:prstGeom prst="roundRect">
            <a:avLst>
              <a:gd name="adj" fmla="val 5161"/>
            </a:avLst>
          </a:prstGeom>
          <a:solidFill>
            <a:srgbClr val="111827"/>
          </a:solidFill>
          <a:ln w="11430">
            <a:solidFill>
              <a:srgbClr val="06B6D4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Sat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Field Mission</a:t>
            </a:r>
            <a:endParaRPr lang="en-US" sz="1020" dirty="0"/>
          </a:p>
        </p:txBody>
      </p:sp>
      <p:sp>
        <p:nvSpPr>
          <p:cNvPr id="14" name="Text 12"/>
          <p:cNvSpPr/>
          <p:nvPr/>
        </p:nvSpPr>
        <p:spPr>
          <a:xfrm>
            <a:off x="10561320" y="1874520"/>
            <a:ext cx="1417320" cy="1920240"/>
          </a:xfrm>
          <a:prstGeom prst="roundRect">
            <a:avLst>
              <a:gd name="adj" fmla="val 5161"/>
            </a:avLst>
          </a:prstGeom>
          <a:solidFill>
            <a:srgbClr val="111827"/>
          </a:solidFill>
          <a:ln w="11430">
            <a:solidFill>
              <a:srgbClr val="D4AF37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Sun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Reflection Day</a:t>
            </a:r>
            <a:endParaRPr lang="en-US" sz="1020" dirty="0"/>
          </a:p>
        </p:txBody>
      </p:sp>
      <p:sp>
        <p:nvSpPr>
          <p:cNvPr id="15" name="Text 13"/>
          <p:cNvSpPr/>
          <p:nvPr/>
        </p:nvSpPr>
        <p:spPr>
          <a:xfrm>
            <a:off x="914400" y="4617720"/>
            <a:ext cx="10241280" cy="822960"/>
          </a:xfrm>
          <a:prstGeom prst="roundRect">
            <a:avLst>
              <a:gd name="adj" fmla="val 8889"/>
            </a:avLst>
          </a:prstGeom>
          <a:solidFill>
            <a:srgbClr val="111827"/>
          </a:solidFill>
          <a:ln w="11430">
            <a:solidFill>
              <a:srgbClr val="22C55E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Outcome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Daily games convert passive learning into repeatable capability: communication, negotiation, compliance, CRM usage, leadership and empathy.</a:t>
            </a:r>
            <a:endParaRPr lang="en-US" sz="1020" dirty="0"/>
          </a:p>
        </p:txBody>
      </p:sp>
      <p:sp>
        <p:nvSpPr>
          <p:cNvPr id="16" name="Text 14"/>
          <p:cNvSpPr/>
          <p:nvPr/>
        </p:nvSpPr>
        <p:spPr>
          <a:xfrm>
            <a:off x="7589520" y="6199632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9CA3AF"/>
                </a:solidFill>
              </a:rPr>
              <a:t>Styflowne × Earnifyy × Mission Virasat</a:t>
            </a:r>
            <a:endParaRPr lang="en-US" sz="750" dirty="0"/>
          </a:p>
        </p:txBody>
      </p:sp>
      <p:sp>
        <p:nvSpPr>
          <p:cNvPr id="17" name="Text 15"/>
          <p:cNvSpPr/>
          <p:nvPr/>
        </p:nvSpPr>
        <p:spPr>
          <a:xfrm>
            <a:off x="11292840" y="6199632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D4AF37"/>
                </a:solidFill>
              </a:rPr>
              <a:t>11</a:t>
            </a:r>
            <a:endParaRPr lang="en-US" sz="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A0F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 w="12700">
            <a:solidFill>
              <a:srgbClr val="0A0F1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473952"/>
            <a:ext cx="11064240" cy="0"/>
          </a:xfrm>
          <a:prstGeom prst="line">
            <a:avLst/>
          </a:prstGeom>
          <a:noFill/>
          <a:ln w="1016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6199632"/>
            <a:ext cx="4206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9CA3A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VIRASAT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310896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D4AF37"/>
                </a:solidFill>
              </a:rPr>
              <a:t>SOCIAL IMPACT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66928" y="512064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One Leader → One Family</a:t>
            </a:r>
            <a:endParaRPr lang="en-US" sz="2700" dirty="0"/>
          </a:p>
        </p:txBody>
      </p:sp>
      <p:sp>
        <p:nvSpPr>
          <p:cNvPr id="7" name="Text 5"/>
          <p:cNvSpPr/>
          <p:nvPr/>
        </p:nvSpPr>
        <p:spPr>
          <a:xfrm>
            <a:off x="594360" y="1005840"/>
            <a:ext cx="9601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9CA3AF"/>
                </a:solidFill>
              </a:rPr>
              <a:t>Every verified leader supports one family with guidance, financial literacy, education, entrepreneurship and digital/AI readiness.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685800" y="1965960"/>
            <a:ext cx="1453896" cy="566928"/>
          </a:xfrm>
          <a:prstGeom prst="roundRect">
            <a:avLst>
              <a:gd name="adj" fmla="val 12903"/>
            </a:avLst>
          </a:prstGeom>
          <a:solidFill>
            <a:srgbClr val="111827"/>
          </a:solidFill>
          <a:ln w="10160">
            <a:solidFill>
              <a:srgbClr val="22C55E">
                <a:alpha val="70000"/>
              </a:srgbClr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8FAFC"/>
                </a:solidFill>
              </a:rPr>
              <a:t>Leader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2157984" y="2249424"/>
            <a:ext cx="73152" cy="0"/>
          </a:xfrm>
          <a:prstGeom prst="line">
            <a:avLst/>
          </a:prstGeom>
          <a:noFill/>
          <a:ln w="10160">
            <a:solidFill>
              <a:srgbClr val="22C55E"/>
            </a:solidFill>
            <a:prstDash val="solid"/>
            <a:headEnd type="none"/>
            <a:tailEnd type="triangle"/>
          </a:ln>
        </p:spPr>
      </p:sp>
      <p:sp>
        <p:nvSpPr>
          <p:cNvPr id="10" name="Text 8"/>
          <p:cNvSpPr/>
          <p:nvPr/>
        </p:nvSpPr>
        <p:spPr>
          <a:xfrm>
            <a:off x="2249424" y="1965960"/>
            <a:ext cx="1453896" cy="566928"/>
          </a:xfrm>
          <a:prstGeom prst="roundRect">
            <a:avLst>
              <a:gd name="adj" fmla="val 12903"/>
            </a:avLst>
          </a:prstGeom>
          <a:solidFill>
            <a:srgbClr val="111827"/>
          </a:solidFill>
          <a:ln w="10160">
            <a:solidFill>
              <a:srgbClr val="22C55E">
                <a:alpha val="70000"/>
              </a:srgbClr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8FAFC"/>
                </a:solidFill>
              </a:rPr>
              <a:t>Family</a:t>
            </a:r>
            <a:endParaRPr lang="en-US" sz="850" dirty="0"/>
          </a:p>
        </p:txBody>
      </p:sp>
      <p:sp>
        <p:nvSpPr>
          <p:cNvPr id="11" name="Shape 9"/>
          <p:cNvSpPr/>
          <p:nvPr/>
        </p:nvSpPr>
        <p:spPr>
          <a:xfrm>
            <a:off x="3721608" y="2249424"/>
            <a:ext cx="73152" cy="0"/>
          </a:xfrm>
          <a:prstGeom prst="line">
            <a:avLst/>
          </a:prstGeom>
          <a:noFill/>
          <a:ln w="10160">
            <a:solidFill>
              <a:srgbClr val="22C55E"/>
            </a:solidFill>
            <a:prstDash val="solid"/>
            <a:headEnd type="none"/>
            <a:tailEnd type="triangle"/>
          </a:ln>
        </p:spPr>
      </p:sp>
      <p:sp>
        <p:nvSpPr>
          <p:cNvPr id="12" name="Text 10"/>
          <p:cNvSpPr/>
          <p:nvPr/>
        </p:nvSpPr>
        <p:spPr>
          <a:xfrm>
            <a:off x="3813048" y="1965960"/>
            <a:ext cx="1453896" cy="566928"/>
          </a:xfrm>
          <a:prstGeom prst="roundRect">
            <a:avLst>
              <a:gd name="adj" fmla="val 12903"/>
            </a:avLst>
          </a:prstGeom>
          <a:solidFill>
            <a:srgbClr val="111827"/>
          </a:solidFill>
          <a:ln w="10160">
            <a:solidFill>
              <a:srgbClr val="22C55E">
                <a:alpha val="70000"/>
              </a:srgbClr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8FAFC"/>
                </a:solidFill>
              </a:rPr>
              <a:t>Financial Literacy</a:t>
            </a:r>
            <a:endParaRPr lang="en-US" sz="850" dirty="0"/>
          </a:p>
        </p:txBody>
      </p:sp>
      <p:sp>
        <p:nvSpPr>
          <p:cNvPr id="13" name="Shape 11"/>
          <p:cNvSpPr/>
          <p:nvPr/>
        </p:nvSpPr>
        <p:spPr>
          <a:xfrm>
            <a:off x="5285232" y="2249424"/>
            <a:ext cx="73152" cy="0"/>
          </a:xfrm>
          <a:prstGeom prst="line">
            <a:avLst/>
          </a:prstGeom>
          <a:noFill/>
          <a:ln w="10160">
            <a:solidFill>
              <a:srgbClr val="22C55E"/>
            </a:solidFill>
            <a:prstDash val="solid"/>
            <a:headEnd type="none"/>
            <a:tailEnd type="triangle"/>
          </a:ln>
        </p:spPr>
      </p:sp>
      <p:sp>
        <p:nvSpPr>
          <p:cNvPr id="14" name="Text 12"/>
          <p:cNvSpPr/>
          <p:nvPr/>
        </p:nvSpPr>
        <p:spPr>
          <a:xfrm>
            <a:off x="5376672" y="1965960"/>
            <a:ext cx="1453896" cy="566928"/>
          </a:xfrm>
          <a:prstGeom prst="roundRect">
            <a:avLst>
              <a:gd name="adj" fmla="val 12903"/>
            </a:avLst>
          </a:prstGeom>
          <a:solidFill>
            <a:srgbClr val="111827"/>
          </a:solidFill>
          <a:ln w="10160">
            <a:solidFill>
              <a:srgbClr val="22C55E">
                <a:alpha val="70000"/>
              </a:srgbClr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8FAFC"/>
                </a:solidFill>
              </a:rPr>
              <a:t>Skill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6848856" y="2249424"/>
            <a:ext cx="73152" cy="0"/>
          </a:xfrm>
          <a:prstGeom prst="line">
            <a:avLst/>
          </a:prstGeom>
          <a:noFill/>
          <a:ln w="10160">
            <a:solidFill>
              <a:srgbClr val="22C55E"/>
            </a:solidFill>
            <a:prstDash val="solid"/>
            <a:headEnd type="none"/>
            <a:tailEnd type="triangle"/>
          </a:ln>
        </p:spPr>
      </p:sp>
      <p:sp>
        <p:nvSpPr>
          <p:cNvPr id="16" name="Text 14"/>
          <p:cNvSpPr/>
          <p:nvPr/>
        </p:nvSpPr>
        <p:spPr>
          <a:xfrm>
            <a:off x="6940296" y="1965960"/>
            <a:ext cx="1453896" cy="566928"/>
          </a:xfrm>
          <a:prstGeom prst="roundRect">
            <a:avLst>
              <a:gd name="adj" fmla="val 12903"/>
            </a:avLst>
          </a:prstGeom>
          <a:solidFill>
            <a:srgbClr val="111827"/>
          </a:solidFill>
          <a:ln w="10160">
            <a:solidFill>
              <a:srgbClr val="22C55E">
                <a:alpha val="70000"/>
              </a:srgbClr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8FAFC"/>
                </a:solidFill>
              </a:rPr>
              <a:t>Business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8412480" y="2249424"/>
            <a:ext cx="73152" cy="0"/>
          </a:xfrm>
          <a:prstGeom prst="line">
            <a:avLst/>
          </a:prstGeom>
          <a:noFill/>
          <a:ln w="10160">
            <a:solidFill>
              <a:srgbClr val="22C55E"/>
            </a:solidFill>
            <a:prstDash val="solid"/>
            <a:headEnd type="none"/>
            <a:tailEnd type="triangle"/>
          </a:ln>
        </p:spPr>
      </p:sp>
      <p:sp>
        <p:nvSpPr>
          <p:cNvPr id="18" name="Text 16"/>
          <p:cNvSpPr/>
          <p:nvPr/>
        </p:nvSpPr>
        <p:spPr>
          <a:xfrm>
            <a:off x="8503920" y="1965960"/>
            <a:ext cx="1453896" cy="566928"/>
          </a:xfrm>
          <a:prstGeom prst="roundRect">
            <a:avLst>
              <a:gd name="adj" fmla="val 12903"/>
            </a:avLst>
          </a:prstGeom>
          <a:solidFill>
            <a:srgbClr val="111827"/>
          </a:solidFill>
          <a:ln w="10160">
            <a:solidFill>
              <a:srgbClr val="22C55E">
                <a:alpha val="70000"/>
              </a:srgbClr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8FAFC"/>
                </a:solidFill>
              </a:rPr>
              <a:t>Self-Reliance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9976104" y="2249424"/>
            <a:ext cx="73152" cy="0"/>
          </a:xfrm>
          <a:prstGeom prst="line">
            <a:avLst/>
          </a:prstGeom>
          <a:noFill/>
          <a:ln w="10160">
            <a:solidFill>
              <a:srgbClr val="22C55E"/>
            </a:solidFill>
            <a:prstDash val="solid"/>
            <a:headEnd type="none"/>
            <a:tailEnd type="triangle"/>
          </a:ln>
        </p:spPr>
      </p:sp>
      <p:sp>
        <p:nvSpPr>
          <p:cNvPr id="20" name="Text 18"/>
          <p:cNvSpPr/>
          <p:nvPr/>
        </p:nvSpPr>
        <p:spPr>
          <a:xfrm>
            <a:off x="10067544" y="1965960"/>
            <a:ext cx="1453896" cy="566928"/>
          </a:xfrm>
          <a:prstGeom prst="roundRect">
            <a:avLst>
              <a:gd name="adj" fmla="val 12903"/>
            </a:avLst>
          </a:prstGeom>
          <a:solidFill>
            <a:srgbClr val="111827"/>
          </a:solidFill>
          <a:ln w="10160">
            <a:solidFill>
              <a:srgbClr val="22C55E">
                <a:alpha val="70000"/>
              </a:srgbClr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8FAFC"/>
                </a:solidFill>
              </a:rPr>
              <a:t>Community</a:t>
            </a:r>
            <a:endParaRPr lang="en-US" sz="850" dirty="0"/>
          </a:p>
        </p:txBody>
      </p:sp>
      <p:sp>
        <p:nvSpPr>
          <p:cNvPr id="21" name="Text 19"/>
          <p:cNvSpPr/>
          <p:nvPr/>
        </p:nvSpPr>
        <p:spPr>
          <a:xfrm>
            <a:off x="914400" y="3154680"/>
            <a:ext cx="4937760" cy="1554480"/>
          </a:xfrm>
          <a:prstGeom prst="roundRect">
            <a:avLst>
              <a:gd name="adj" fmla="val 4706"/>
            </a:avLst>
          </a:prstGeom>
          <a:solidFill>
            <a:srgbClr val="111827"/>
          </a:solidFill>
          <a:ln w="11430">
            <a:solidFill>
              <a:srgbClr val="D4AF37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Why it matters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Social impact becomes measurable and personal. Leaders do not only chase revenue; they help build stronger families and communities.</a:t>
            </a:r>
            <a:endParaRPr lang="en-US" sz="1020" dirty="0"/>
          </a:p>
        </p:txBody>
      </p:sp>
      <p:sp>
        <p:nvSpPr>
          <p:cNvPr id="22" name="Text 20"/>
          <p:cNvSpPr/>
          <p:nvPr/>
        </p:nvSpPr>
        <p:spPr>
          <a:xfrm>
            <a:off x="6263640" y="3154680"/>
            <a:ext cx="4937760" cy="1554480"/>
          </a:xfrm>
          <a:prstGeom prst="roundRect">
            <a:avLst>
              <a:gd name="adj" fmla="val 4706"/>
            </a:avLst>
          </a:prstGeom>
          <a:solidFill>
            <a:srgbClr val="111827"/>
          </a:solidFill>
          <a:ln w="11430">
            <a:solidFill>
              <a:srgbClr val="06B6D4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How it is tracked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Family growth index, education progress, income capability, savings awareness, digital readiness and mentorship hours.</a:t>
            </a:r>
            <a:endParaRPr lang="en-US" sz="1020" dirty="0"/>
          </a:p>
        </p:txBody>
      </p:sp>
      <p:sp>
        <p:nvSpPr>
          <p:cNvPr id="23" name="Text 21"/>
          <p:cNvSpPr/>
          <p:nvPr/>
        </p:nvSpPr>
        <p:spPr>
          <a:xfrm>
            <a:off x="7589520" y="6199632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9CA3AF"/>
                </a:solidFill>
              </a:rPr>
              <a:t>Styflowne × Earnifyy × Mission Virasat</a:t>
            </a:r>
            <a:endParaRPr lang="en-US" sz="750" dirty="0"/>
          </a:p>
        </p:txBody>
      </p:sp>
      <p:sp>
        <p:nvSpPr>
          <p:cNvPr id="24" name="Text 22"/>
          <p:cNvSpPr/>
          <p:nvPr/>
        </p:nvSpPr>
        <p:spPr>
          <a:xfrm>
            <a:off x="11292840" y="6199632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D4AF37"/>
                </a:solidFill>
              </a:rPr>
              <a:t>12</a:t>
            </a:r>
            <a:endParaRPr lang="en-US" sz="7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A0F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 w="12700">
            <a:solidFill>
              <a:srgbClr val="0A0F1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473952"/>
            <a:ext cx="11064240" cy="0"/>
          </a:xfrm>
          <a:prstGeom prst="line">
            <a:avLst/>
          </a:prstGeom>
          <a:noFill/>
          <a:ln w="1016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6199632"/>
            <a:ext cx="4206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9CA3A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BUSINESS MODEL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310896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D4AF37"/>
                </a:solidFill>
              </a:rPr>
              <a:t>REVENUE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66928" y="512064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Multiple revenue engines, one member relationship</a:t>
            </a:r>
            <a:endParaRPr lang="en-US" sz="2700" dirty="0"/>
          </a:p>
        </p:txBody>
      </p:sp>
      <p:sp>
        <p:nvSpPr>
          <p:cNvPr id="7" name="Text 5"/>
          <p:cNvSpPr/>
          <p:nvPr/>
        </p:nvSpPr>
        <p:spPr>
          <a:xfrm>
            <a:off x="594360" y="1005840"/>
            <a:ext cx="9601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9CA3AF"/>
                </a:solidFill>
              </a:rPr>
              <a:t>The model diversifies revenue across vertical commissions, SaaS, marketplace, learning, consulting and strategic partnerships.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77240" y="1600200"/>
            <a:ext cx="1737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D4AF3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01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777240" y="2130552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9CA3AF"/>
                </a:solidFill>
              </a:rPr>
              <a:t>Commission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3017520" y="1600200"/>
            <a:ext cx="1737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06B6D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02</a:t>
            </a:r>
            <a:endParaRPr lang="en-US" sz="3000" dirty="0"/>
          </a:p>
        </p:txBody>
      </p:sp>
      <p:sp>
        <p:nvSpPr>
          <p:cNvPr id="11" name="Text 9"/>
          <p:cNvSpPr/>
          <p:nvPr/>
        </p:nvSpPr>
        <p:spPr>
          <a:xfrm>
            <a:off x="3017520" y="2130552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9CA3AF"/>
                </a:solidFill>
              </a:rPr>
              <a:t>Subscriptions</a:t>
            </a:r>
            <a:endParaRPr lang="en-US" sz="850" dirty="0"/>
          </a:p>
        </p:txBody>
      </p:sp>
      <p:sp>
        <p:nvSpPr>
          <p:cNvPr id="12" name="Text 10"/>
          <p:cNvSpPr/>
          <p:nvPr/>
        </p:nvSpPr>
        <p:spPr>
          <a:xfrm>
            <a:off x="5257800" y="1600200"/>
            <a:ext cx="1737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22C55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03</a:t>
            </a:r>
            <a:endParaRPr lang="en-US" sz="3000" dirty="0"/>
          </a:p>
        </p:txBody>
      </p:sp>
      <p:sp>
        <p:nvSpPr>
          <p:cNvPr id="13" name="Text 11"/>
          <p:cNvSpPr/>
          <p:nvPr/>
        </p:nvSpPr>
        <p:spPr>
          <a:xfrm>
            <a:off x="5257800" y="2130552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9CA3AF"/>
                </a:solidFill>
              </a:rPr>
              <a:t>Marketplace</a:t>
            </a:r>
            <a:endParaRPr lang="en-US" sz="850" dirty="0"/>
          </a:p>
        </p:txBody>
      </p:sp>
      <p:sp>
        <p:nvSpPr>
          <p:cNvPr id="14" name="Text 12"/>
          <p:cNvSpPr/>
          <p:nvPr/>
        </p:nvSpPr>
        <p:spPr>
          <a:xfrm>
            <a:off x="7498080" y="1600200"/>
            <a:ext cx="1737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8B5CF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04</a:t>
            </a:r>
            <a:endParaRPr lang="en-US" sz="3000" dirty="0"/>
          </a:p>
        </p:txBody>
      </p:sp>
      <p:sp>
        <p:nvSpPr>
          <p:cNvPr id="15" name="Text 13"/>
          <p:cNvSpPr/>
          <p:nvPr/>
        </p:nvSpPr>
        <p:spPr>
          <a:xfrm>
            <a:off x="7498080" y="2130552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9CA3AF"/>
                </a:solidFill>
              </a:rPr>
              <a:t>Training</a:t>
            </a:r>
            <a:endParaRPr lang="en-US" sz="850" dirty="0"/>
          </a:p>
        </p:txBody>
      </p:sp>
      <p:sp>
        <p:nvSpPr>
          <p:cNvPr id="16" name="Text 14"/>
          <p:cNvSpPr/>
          <p:nvPr/>
        </p:nvSpPr>
        <p:spPr>
          <a:xfrm>
            <a:off x="9738360" y="1600200"/>
            <a:ext cx="1737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59E0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05</a:t>
            </a:r>
            <a:endParaRPr lang="en-US" sz="3000" dirty="0"/>
          </a:p>
        </p:txBody>
      </p:sp>
      <p:sp>
        <p:nvSpPr>
          <p:cNvPr id="17" name="Text 15"/>
          <p:cNvSpPr/>
          <p:nvPr/>
        </p:nvSpPr>
        <p:spPr>
          <a:xfrm>
            <a:off x="9738360" y="2130552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9CA3AF"/>
                </a:solidFill>
              </a:rPr>
              <a:t>AI SaaS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777240" y="3246120"/>
            <a:ext cx="1737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D4AF3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06</a:t>
            </a:r>
            <a:endParaRPr lang="en-US" sz="3000" dirty="0"/>
          </a:p>
        </p:txBody>
      </p:sp>
      <p:sp>
        <p:nvSpPr>
          <p:cNvPr id="19" name="Text 17"/>
          <p:cNvSpPr/>
          <p:nvPr/>
        </p:nvSpPr>
        <p:spPr>
          <a:xfrm>
            <a:off x="777240" y="3776472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9CA3AF"/>
                </a:solidFill>
              </a:rPr>
              <a:t>Consulting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3017520" y="3246120"/>
            <a:ext cx="1737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06B6D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07</a:t>
            </a:r>
            <a:endParaRPr lang="en-US" sz="3000" dirty="0"/>
          </a:p>
        </p:txBody>
      </p:sp>
      <p:sp>
        <p:nvSpPr>
          <p:cNvPr id="21" name="Text 19"/>
          <p:cNvSpPr/>
          <p:nvPr/>
        </p:nvSpPr>
        <p:spPr>
          <a:xfrm>
            <a:off x="3017520" y="3776472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9CA3AF"/>
                </a:solidFill>
              </a:rPr>
              <a:t>Events</a:t>
            </a:r>
            <a:endParaRPr lang="en-US" sz="850" dirty="0"/>
          </a:p>
        </p:txBody>
      </p:sp>
      <p:sp>
        <p:nvSpPr>
          <p:cNvPr id="22" name="Text 20"/>
          <p:cNvSpPr/>
          <p:nvPr/>
        </p:nvSpPr>
        <p:spPr>
          <a:xfrm>
            <a:off x="5257800" y="3246120"/>
            <a:ext cx="1737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22C55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08</a:t>
            </a:r>
            <a:endParaRPr lang="en-US" sz="3000" dirty="0"/>
          </a:p>
        </p:txBody>
      </p:sp>
      <p:sp>
        <p:nvSpPr>
          <p:cNvPr id="23" name="Text 21"/>
          <p:cNvSpPr/>
          <p:nvPr/>
        </p:nvSpPr>
        <p:spPr>
          <a:xfrm>
            <a:off x="5257800" y="3776472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9CA3AF"/>
                </a:solidFill>
              </a:rPr>
              <a:t>Publishing</a:t>
            </a:r>
            <a:endParaRPr lang="en-US" sz="850" dirty="0"/>
          </a:p>
        </p:txBody>
      </p:sp>
      <p:sp>
        <p:nvSpPr>
          <p:cNvPr id="24" name="Text 22"/>
          <p:cNvSpPr/>
          <p:nvPr/>
        </p:nvSpPr>
        <p:spPr>
          <a:xfrm>
            <a:off x="7498080" y="3246120"/>
            <a:ext cx="1737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8B5CF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09</a:t>
            </a:r>
            <a:endParaRPr lang="en-US" sz="3000" dirty="0"/>
          </a:p>
        </p:txBody>
      </p:sp>
      <p:sp>
        <p:nvSpPr>
          <p:cNvPr id="25" name="Text 23"/>
          <p:cNvSpPr/>
          <p:nvPr/>
        </p:nvSpPr>
        <p:spPr>
          <a:xfrm>
            <a:off x="7498080" y="3776472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9CA3AF"/>
                </a:solidFill>
              </a:rPr>
              <a:t>Export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9738360" y="3246120"/>
            <a:ext cx="1737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59E0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10</a:t>
            </a:r>
            <a:endParaRPr lang="en-US" sz="3000" dirty="0"/>
          </a:p>
        </p:txBody>
      </p:sp>
      <p:sp>
        <p:nvSpPr>
          <p:cNvPr id="27" name="Text 25"/>
          <p:cNvSpPr/>
          <p:nvPr/>
        </p:nvSpPr>
        <p:spPr>
          <a:xfrm>
            <a:off x="9738360" y="3776472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9CA3AF"/>
                </a:solidFill>
              </a:rPr>
              <a:t>Investment facilitation</a:t>
            </a:r>
            <a:endParaRPr lang="en-US" sz="850" dirty="0"/>
          </a:p>
        </p:txBody>
      </p:sp>
      <p:sp>
        <p:nvSpPr>
          <p:cNvPr id="28" name="Text 26"/>
          <p:cNvSpPr/>
          <p:nvPr/>
        </p:nvSpPr>
        <p:spPr>
          <a:xfrm>
            <a:off x="7589520" y="6199632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9CA3AF"/>
                </a:solidFill>
              </a:rPr>
              <a:t>Styflowne × Earnifyy × Mission Virasat</a:t>
            </a:r>
            <a:endParaRPr lang="en-US" sz="750" dirty="0"/>
          </a:p>
        </p:txBody>
      </p:sp>
      <p:sp>
        <p:nvSpPr>
          <p:cNvPr id="29" name="Text 27"/>
          <p:cNvSpPr/>
          <p:nvPr/>
        </p:nvSpPr>
        <p:spPr>
          <a:xfrm>
            <a:off x="11292840" y="6199632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D4AF37"/>
                </a:solidFill>
              </a:rPr>
              <a:t>13</a:t>
            </a:r>
            <a:endParaRPr lang="en-US" sz="7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A0F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 w="12700">
            <a:solidFill>
              <a:srgbClr val="0A0F1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473952"/>
            <a:ext cx="11064240" cy="0"/>
          </a:xfrm>
          <a:prstGeom prst="line">
            <a:avLst/>
          </a:prstGeom>
          <a:noFill/>
          <a:ln w="1016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6199632"/>
            <a:ext cx="4206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9CA3A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MARKET OPPORTUNITY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310896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D4AF37"/>
                </a:solidFill>
              </a:rPr>
              <a:t>MARKET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66928" y="512064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Positioned at the intersection of multiple fast-growing markets</a:t>
            </a:r>
            <a:endParaRPr lang="en-US" sz="2700" dirty="0"/>
          </a:p>
        </p:txBody>
      </p:sp>
      <p:sp>
        <p:nvSpPr>
          <p:cNvPr id="7" name="Text 5"/>
          <p:cNvSpPr/>
          <p:nvPr/>
        </p:nvSpPr>
        <p:spPr>
          <a:xfrm>
            <a:off x="594360" y="1005840"/>
            <a:ext cx="9601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9CA3AF"/>
                </a:solidFill>
              </a:rPr>
              <a:t>Earnifyy is not limited to one category; it combines EdTech, AI, CRM, marketplace, fintech/proptech distribution and social impact.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31520" y="1645920"/>
            <a:ext cx="3337560" cy="1234440"/>
          </a:xfrm>
          <a:prstGeom prst="roundRect">
            <a:avLst>
              <a:gd name="adj" fmla="val 5926"/>
            </a:avLst>
          </a:prstGeom>
          <a:solidFill>
            <a:srgbClr val="111827"/>
          </a:solidFill>
          <a:ln w="11430">
            <a:solidFill>
              <a:srgbClr val="D4AF37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EdTech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Learning + certification</a:t>
            </a:r>
            <a:endParaRPr lang="en-US" sz="1020" dirty="0"/>
          </a:p>
        </p:txBody>
      </p:sp>
      <p:sp>
        <p:nvSpPr>
          <p:cNvPr id="9" name="Text 7"/>
          <p:cNvSpPr/>
          <p:nvPr/>
        </p:nvSpPr>
        <p:spPr>
          <a:xfrm>
            <a:off x="4434840" y="1645920"/>
            <a:ext cx="3337560" cy="1234440"/>
          </a:xfrm>
          <a:prstGeom prst="roundRect">
            <a:avLst>
              <a:gd name="adj" fmla="val 5926"/>
            </a:avLst>
          </a:prstGeom>
          <a:solidFill>
            <a:srgbClr val="111827"/>
          </a:solidFill>
          <a:ln w="11430">
            <a:solidFill>
              <a:srgbClr val="06B6D4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AI Tools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Coaching + automation</a:t>
            </a:r>
            <a:endParaRPr lang="en-US" sz="1020" dirty="0"/>
          </a:p>
        </p:txBody>
      </p:sp>
      <p:sp>
        <p:nvSpPr>
          <p:cNvPr id="10" name="Text 8"/>
          <p:cNvSpPr/>
          <p:nvPr/>
        </p:nvSpPr>
        <p:spPr>
          <a:xfrm>
            <a:off x="8138160" y="1645920"/>
            <a:ext cx="3337560" cy="1234440"/>
          </a:xfrm>
          <a:prstGeom prst="roundRect">
            <a:avLst>
              <a:gd name="adj" fmla="val 5926"/>
            </a:avLst>
          </a:prstGeom>
          <a:solidFill>
            <a:srgbClr val="111827"/>
          </a:solidFill>
          <a:ln w="11430">
            <a:solidFill>
              <a:srgbClr val="22C55E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CRM/SaaS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Lead + workflow</a:t>
            </a:r>
            <a:endParaRPr lang="en-US" sz="1020" dirty="0"/>
          </a:p>
        </p:txBody>
      </p:sp>
      <p:sp>
        <p:nvSpPr>
          <p:cNvPr id="11" name="Text 9"/>
          <p:cNvSpPr/>
          <p:nvPr/>
        </p:nvSpPr>
        <p:spPr>
          <a:xfrm>
            <a:off x="731520" y="3474720"/>
            <a:ext cx="3337560" cy="1234440"/>
          </a:xfrm>
          <a:prstGeom prst="roundRect">
            <a:avLst>
              <a:gd name="adj" fmla="val 5926"/>
            </a:avLst>
          </a:prstGeom>
          <a:solidFill>
            <a:srgbClr val="111827"/>
          </a:solidFill>
          <a:ln w="11430">
            <a:solidFill>
              <a:srgbClr val="8B5CF6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Marketplace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Services + products</a:t>
            </a:r>
            <a:endParaRPr lang="en-US" sz="1020" dirty="0"/>
          </a:p>
        </p:txBody>
      </p:sp>
      <p:sp>
        <p:nvSpPr>
          <p:cNvPr id="12" name="Text 10"/>
          <p:cNvSpPr/>
          <p:nvPr/>
        </p:nvSpPr>
        <p:spPr>
          <a:xfrm>
            <a:off x="4434840" y="3474720"/>
            <a:ext cx="3337560" cy="1234440"/>
          </a:xfrm>
          <a:prstGeom prst="roundRect">
            <a:avLst>
              <a:gd name="adj" fmla="val 5926"/>
            </a:avLst>
          </a:prstGeom>
          <a:solidFill>
            <a:srgbClr val="111827"/>
          </a:solidFill>
          <a:ln w="11430">
            <a:solidFill>
              <a:srgbClr val="F59E0B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Fin/PropTech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Advisory + distribution</a:t>
            </a:r>
            <a:endParaRPr lang="en-US" sz="1020" dirty="0"/>
          </a:p>
        </p:txBody>
      </p:sp>
      <p:sp>
        <p:nvSpPr>
          <p:cNvPr id="13" name="Text 11"/>
          <p:cNvSpPr/>
          <p:nvPr/>
        </p:nvSpPr>
        <p:spPr>
          <a:xfrm>
            <a:off x="8138160" y="3474720"/>
            <a:ext cx="3337560" cy="1234440"/>
          </a:xfrm>
          <a:prstGeom prst="roundRect">
            <a:avLst>
              <a:gd name="adj" fmla="val 5926"/>
            </a:avLst>
          </a:prstGeom>
          <a:solidFill>
            <a:srgbClr val="111827"/>
          </a:solidFill>
          <a:ln w="11430">
            <a:solidFill>
              <a:srgbClr val="3B82F6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ImpactTech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Measurable social impact</a:t>
            </a:r>
            <a:endParaRPr lang="en-US" sz="1020" dirty="0"/>
          </a:p>
        </p:txBody>
      </p:sp>
      <p:sp>
        <p:nvSpPr>
          <p:cNvPr id="14" name="Text 12"/>
          <p:cNvSpPr/>
          <p:nvPr/>
        </p:nvSpPr>
        <p:spPr>
          <a:xfrm>
            <a:off x="7589520" y="6199632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9CA3AF"/>
                </a:solidFill>
              </a:rPr>
              <a:t>Styflowne × Earnifyy × Mission Virasat</a:t>
            </a:r>
            <a:endParaRPr lang="en-US" sz="750" dirty="0"/>
          </a:p>
        </p:txBody>
      </p:sp>
      <p:sp>
        <p:nvSpPr>
          <p:cNvPr id="15" name="Text 13"/>
          <p:cNvSpPr/>
          <p:nvPr/>
        </p:nvSpPr>
        <p:spPr>
          <a:xfrm>
            <a:off x="11292840" y="6199632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D4AF37"/>
                </a:solidFill>
              </a:rPr>
              <a:t>14</a:t>
            </a:r>
            <a:endParaRPr lang="en-US" sz="7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A0F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 w="12700">
            <a:solidFill>
              <a:srgbClr val="0A0F1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473952"/>
            <a:ext cx="11064240" cy="0"/>
          </a:xfrm>
          <a:prstGeom prst="line">
            <a:avLst/>
          </a:prstGeom>
          <a:noFill/>
          <a:ln w="1016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6199632"/>
            <a:ext cx="4206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9CA3A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POSITIONING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310896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D4AF37"/>
                </a:solidFill>
              </a:rPr>
              <a:t>COMPETITIVE LANDSCAPE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66928" y="512064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Different from single-purpose platforms</a:t>
            </a:r>
            <a:endParaRPr lang="en-US" sz="2700" dirty="0"/>
          </a:p>
        </p:txBody>
      </p:sp>
      <p:sp>
        <p:nvSpPr>
          <p:cNvPr id="7" name="Text 5"/>
          <p:cNvSpPr/>
          <p:nvPr/>
        </p:nvSpPr>
        <p:spPr>
          <a:xfrm>
            <a:off x="594360" y="1005840"/>
            <a:ext cx="9601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9CA3AF"/>
                </a:solidFill>
              </a:rPr>
              <a:t>Most platforms solve one layer. Earnifyy integrates learning, execution, earning, leadership and impact.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1828800" y="5120640"/>
            <a:ext cx="8046720" cy="0"/>
          </a:xfrm>
          <a:prstGeom prst="line">
            <a:avLst/>
          </a:prstGeom>
          <a:noFill/>
          <a:ln w="12700">
            <a:solidFill>
              <a:srgbClr val="9CA3A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852160" y="1417320"/>
            <a:ext cx="0" cy="3749040"/>
          </a:xfrm>
          <a:prstGeom prst="line">
            <a:avLst/>
          </a:prstGeom>
          <a:noFill/>
          <a:ln w="12700">
            <a:solidFill>
              <a:srgbClr val="9CA3A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463040" y="5349240"/>
            <a:ext cx="182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CA3AF"/>
                </a:solidFill>
              </a:rPr>
              <a:t>Low integration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8229600" y="5349240"/>
            <a:ext cx="182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CA3AF"/>
                </a:solidFill>
              </a:rPr>
              <a:t>High integration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 rot="16200000">
            <a:off x="868680" y="4297680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CA3AF"/>
                </a:solidFill>
              </a:rPr>
              <a:t>Low impact</a:t>
            </a:r>
            <a:endParaRPr lang="en-US" sz="800" dirty="0"/>
          </a:p>
        </p:txBody>
      </p:sp>
      <p:sp>
        <p:nvSpPr>
          <p:cNvPr id="13" name="Text 11"/>
          <p:cNvSpPr/>
          <p:nvPr/>
        </p:nvSpPr>
        <p:spPr>
          <a:xfrm rot="16200000">
            <a:off x="868680" y="1554480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CA3AF"/>
                </a:solidFill>
              </a:rPr>
              <a:t>High impact</a:t>
            </a:r>
            <a:endParaRPr lang="en-US" sz="800" dirty="0"/>
          </a:p>
        </p:txBody>
      </p:sp>
      <p:sp>
        <p:nvSpPr>
          <p:cNvPr id="14" name="Text 12"/>
          <p:cNvSpPr/>
          <p:nvPr/>
        </p:nvSpPr>
        <p:spPr>
          <a:xfrm>
            <a:off x="2194560" y="4160520"/>
            <a:ext cx="2286000" cy="685800"/>
          </a:xfrm>
          <a:prstGeom prst="roundRect">
            <a:avLst>
              <a:gd name="adj" fmla="val 10667"/>
            </a:avLst>
          </a:prstGeom>
          <a:solidFill>
            <a:srgbClr val="111827"/>
          </a:solidFill>
          <a:ln w="11430">
            <a:solidFill>
              <a:srgbClr val="3B82F6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CRM / LMS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Good tools, narrow scope.</a:t>
            </a:r>
            <a:endParaRPr lang="en-US" sz="1020" dirty="0"/>
          </a:p>
        </p:txBody>
      </p:sp>
      <p:sp>
        <p:nvSpPr>
          <p:cNvPr id="15" name="Text 13"/>
          <p:cNvSpPr/>
          <p:nvPr/>
        </p:nvSpPr>
        <p:spPr>
          <a:xfrm>
            <a:off x="6583680" y="3977640"/>
            <a:ext cx="2286000" cy="685800"/>
          </a:xfrm>
          <a:prstGeom prst="roundRect">
            <a:avLst>
              <a:gd name="adj" fmla="val 10667"/>
            </a:avLst>
          </a:prstGeom>
          <a:solidFill>
            <a:srgbClr val="111827"/>
          </a:solidFill>
          <a:ln w="11430">
            <a:solidFill>
              <a:srgbClr val="F59E0B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Marketplaces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Transactions, limited growth path.</a:t>
            </a:r>
            <a:endParaRPr lang="en-US" sz="1020" dirty="0"/>
          </a:p>
        </p:txBody>
      </p:sp>
      <p:sp>
        <p:nvSpPr>
          <p:cNvPr id="16" name="Text 14"/>
          <p:cNvSpPr/>
          <p:nvPr/>
        </p:nvSpPr>
        <p:spPr>
          <a:xfrm>
            <a:off x="2377440" y="1828800"/>
            <a:ext cx="2286000" cy="685800"/>
          </a:xfrm>
          <a:prstGeom prst="roundRect">
            <a:avLst>
              <a:gd name="adj" fmla="val 10667"/>
            </a:avLst>
          </a:prstGeom>
          <a:solidFill>
            <a:srgbClr val="111827"/>
          </a:solidFill>
          <a:ln w="11430">
            <a:solidFill>
              <a:srgbClr val="22C55E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NGOs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Impact-focused, limited business engine.</a:t>
            </a:r>
            <a:endParaRPr lang="en-US" sz="1020" dirty="0"/>
          </a:p>
        </p:txBody>
      </p:sp>
      <p:sp>
        <p:nvSpPr>
          <p:cNvPr id="17" name="Text 15"/>
          <p:cNvSpPr/>
          <p:nvPr/>
        </p:nvSpPr>
        <p:spPr>
          <a:xfrm>
            <a:off x="6583680" y="1828800"/>
            <a:ext cx="2423160" cy="777240"/>
          </a:xfrm>
          <a:prstGeom prst="roundRect">
            <a:avLst>
              <a:gd name="adj" fmla="val 9412"/>
            </a:avLst>
          </a:prstGeom>
          <a:solidFill>
            <a:srgbClr val="111827"/>
          </a:solidFill>
          <a:ln w="11430">
            <a:solidFill>
              <a:srgbClr val="D4AF37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Earnifyy OS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Integrated business + learning + AI + impact.</a:t>
            </a:r>
            <a:endParaRPr lang="en-US" sz="1020" dirty="0"/>
          </a:p>
        </p:txBody>
      </p:sp>
      <p:sp>
        <p:nvSpPr>
          <p:cNvPr id="18" name="Text 16"/>
          <p:cNvSpPr/>
          <p:nvPr/>
        </p:nvSpPr>
        <p:spPr>
          <a:xfrm>
            <a:off x="7589520" y="6199632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9CA3AF"/>
                </a:solidFill>
              </a:rPr>
              <a:t>Styflowne × Earnifyy × Mission Virasat</a:t>
            </a:r>
            <a:endParaRPr lang="en-US" sz="750" dirty="0"/>
          </a:p>
        </p:txBody>
      </p:sp>
      <p:sp>
        <p:nvSpPr>
          <p:cNvPr id="19" name="Text 17"/>
          <p:cNvSpPr/>
          <p:nvPr/>
        </p:nvSpPr>
        <p:spPr>
          <a:xfrm>
            <a:off x="11292840" y="6199632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D4AF37"/>
                </a:solidFill>
              </a:rPr>
              <a:t>15</a:t>
            </a:r>
            <a:endParaRPr lang="en-US" sz="7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A0F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 w="12700">
            <a:solidFill>
              <a:srgbClr val="0A0F1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473952"/>
            <a:ext cx="11064240" cy="0"/>
          </a:xfrm>
          <a:prstGeom prst="line">
            <a:avLst/>
          </a:prstGeom>
          <a:noFill/>
          <a:ln w="1016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6199632"/>
            <a:ext cx="4206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9CA3A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MOAT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310896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D4AF37"/>
                </a:solidFill>
              </a:rPr>
              <a:t>DEFENSIBILITY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66928" y="512064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moat is not one feature. It is the loop.</a:t>
            </a:r>
            <a:endParaRPr lang="en-US" sz="2700" dirty="0"/>
          </a:p>
        </p:txBody>
      </p:sp>
      <p:sp>
        <p:nvSpPr>
          <p:cNvPr id="7" name="Text 5"/>
          <p:cNvSpPr/>
          <p:nvPr/>
        </p:nvSpPr>
        <p:spPr>
          <a:xfrm>
            <a:off x="594360" y="1005840"/>
            <a:ext cx="9601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9CA3AF"/>
                </a:solidFill>
              </a:rPr>
              <a:t>A single competitor can copy a page. It is much harder to copy the integrated learning-to-impact operating loop.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31520" y="1508760"/>
            <a:ext cx="2560320" cy="1143000"/>
          </a:xfrm>
          <a:prstGeom prst="roundRect">
            <a:avLst>
              <a:gd name="adj" fmla="val 6400"/>
            </a:avLst>
          </a:prstGeom>
          <a:solidFill>
            <a:srgbClr val="111827"/>
          </a:solidFill>
          <a:ln w="11430">
            <a:solidFill>
              <a:srgbClr val="D4AF37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8FAFC"/>
                </a:solidFill>
              </a:rPr>
              <a:t>Multi-vertical data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3611880" y="1508760"/>
            <a:ext cx="2560320" cy="1143000"/>
          </a:xfrm>
          <a:prstGeom prst="roundRect">
            <a:avLst>
              <a:gd name="adj" fmla="val 6400"/>
            </a:avLst>
          </a:prstGeom>
          <a:solidFill>
            <a:srgbClr val="111827"/>
          </a:solidFill>
          <a:ln w="11430">
            <a:solidFill>
              <a:srgbClr val="06B6D4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8FAFC"/>
                </a:solidFill>
              </a:rPr>
              <a:t>AI coaching layer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6492240" y="1508760"/>
            <a:ext cx="2560320" cy="1143000"/>
          </a:xfrm>
          <a:prstGeom prst="roundRect">
            <a:avLst>
              <a:gd name="adj" fmla="val 6400"/>
            </a:avLst>
          </a:prstGeom>
          <a:solidFill>
            <a:srgbClr val="111827"/>
          </a:solidFill>
          <a:ln w="11430">
            <a:solidFill>
              <a:srgbClr val="22C55E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8FAFC"/>
                </a:solidFill>
              </a:rPr>
              <a:t>Trust &amp; impact scores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9372600" y="1508760"/>
            <a:ext cx="2560320" cy="1143000"/>
          </a:xfrm>
          <a:prstGeom prst="roundRect">
            <a:avLst>
              <a:gd name="adj" fmla="val 6400"/>
            </a:avLst>
          </a:prstGeom>
          <a:solidFill>
            <a:srgbClr val="111827"/>
          </a:solidFill>
          <a:ln w="11430">
            <a:solidFill>
              <a:srgbClr val="8B5CF6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8FAFC"/>
                </a:solidFill>
              </a:rPr>
              <a:t>Community growth engine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731520" y="3246120"/>
            <a:ext cx="2560320" cy="1143000"/>
          </a:xfrm>
          <a:prstGeom prst="roundRect">
            <a:avLst>
              <a:gd name="adj" fmla="val 6400"/>
            </a:avLst>
          </a:prstGeom>
          <a:solidFill>
            <a:srgbClr val="111827"/>
          </a:solidFill>
          <a:ln w="11430">
            <a:solidFill>
              <a:srgbClr val="D4AF37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8FAFC"/>
                </a:solidFill>
              </a:rPr>
              <a:t>Daily practical games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3611880" y="3246120"/>
            <a:ext cx="2560320" cy="1143000"/>
          </a:xfrm>
          <a:prstGeom prst="roundRect">
            <a:avLst>
              <a:gd name="adj" fmla="val 6400"/>
            </a:avLst>
          </a:prstGeom>
          <a:solidFill>
            <a:srgbClr val="111827"/>
          </a:solidFill>
          <a:ln w="11430">
            <a:solidFill>
              <a:srgbClr val="06B6D4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8FAFC"/>
                </a:solidFill>
              </a:rPr>
              <a:t>Mission Virasat impact model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6492240" y="3246120"/>
            <a:ext cx="2560320" cy="1143000"/>
          </a:xfrm>
          <a:prstGeom prst="roundRect">
            <a:avLst>
              <a:gd name="adj" fmla="val 6400"/>
            </a:avLst>
          </a:prstGeom>
          <a:solidFill>
            <a:srgbClr val="111827"/>
          </a:solidFill>
          <a:ln w="11430">
            <a:solidFill>
              <a:srgbClr val="22C55E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8FAFC"/>
                </a:solidFill>
              </a:rPr>
              <a:t>Leadership pathway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9372600" y="3246120"/>
            <a:ext cx="2560320" cy="1143000"/>
          </a:xfrm>
          <a:prstGeom prst="roundRect">
            <a:avLst>
              <a:gd name="adj" fmla="val 6400"/>
            </a:avLst>
          </a:prstGeom>
          <a:solidFill>
            <a:srgbClr val="111827"/>
          </a:solidFill>
          <a:ln w="11430">
            <a:solidFill>
              <a:srgbClr val="8B5CF6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8FAFC"/>
                </a:solidFill>
              </a:rPr>
              <a:t>Governance constitution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7589520" y="6199632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9CA3AF"/>
                </a:solidFill>
              </a:rPr>
              <a:t>Styflowne × Earnifyy × Mission Virasat</a:t>
            </a:r>
            <a:endParaRPr lang="en-US" sz="750" dirty="0"/>
          </a:p>
        </p:txBody>
      </p:sp>
      <p:sp>
        <p:nvSpPr>
          <p:cNvPr id="17" name="Text 15"/>
          <p:cNvSpPr/>
          <p:nvPr/>
        </p:nvSpPr>
        <p:spPr>
          <a:xfrm>
            <a:off x="11292840" y="6199632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D4AF37"/>
                </a:solidFill>
              </a:rPr>
              <a:t>16</a:t>
            </a:r>
            <a:endParaRPr lang="en-US" sz="7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A0F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 w="12700">
            <a:solidFill>
              <a:srgbClr val="0A0F1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473952"/>
            <a:ext cx="11064240" cy="0"/>
          </a:xfrm>
          <a:prstGeom prst="line">
            <a:avLst/>
          </a:prstGeom>
          <a:noFill/>
          <a:ln w="1016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6199632"/>
            <a:ext cx="4206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9CA3A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2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731520" y="109728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4AF37"/>
                </a:solidFill>
              </a:rPr>
              <a:t>SECTION 2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713232" y="1508760"/>
            <a:ext cx="74980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000" b="1" dirty="0">
                <a:solidFill>
                  <a:srgbClr val="F8FAFC"/>
                </a:solidFill>
              </a:rPr>
              <a:t>Business Verticals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749808" y="2788920"/>
            <a:ext cx="7498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9CA3AF"/>
                </a:solidFill>
              </a:rPr>
              <a:t>Industry-wise workflows, revenue logic and social-impact links.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749808" y="3657600"/>
            <a:ext cx="3749040" cy="0"/>
          </a:xfrm>
          <a:prstGeom prst="line">
            <a:avLst/>
          </a:prstGeom>
          <a:noFill/>
          <a:ln w="19050">
            <a:solidFill>
              <a:srgbClr val="D4AF3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589520" y="6199632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9CA3AF"/>
                </a:solidFill>
              </a:rPr>
              <a:t>Styflowne × Earnifyy × Mission Virasat</a:t>
            </a:r>
            <a:endParaRPr lang="en-US" sz="750" dirty="0"/>
          </a:p>
        </p:txBody>
      </p:sp>
      <p:sp>
        <p:nvSpPr>
          <p:cNvPr id="10" name="Text 8"/>
          <p:cNvSpPr/>
          <p:nvPr/>
        </p:nvSpPr>
        <p:spPr>
          <a:xfrm>
            <a:off x="11292840" y="6199632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D4AF37"/>
                </a:solidFill>
              </a:rPr>
              <a:t>17</a:t>
            </a:r>
            <a:endParaRPr lang="en-US" sz="7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A0F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 w="12700">
            <a:solidFill>
              <a:srgbClr val="0A0F1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473952"/>
            <a:ext cx="11064240" cy="0"/>
          </a:xfrm>
          <a:prstGeom prst="line">
            <a:avLst/>
          </a:prstGeom>
          <a:noFill/>
          <a:ln w="1016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6199632"/>
            <a:ext cx="4206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9CA3A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VERTICAL BLUEPRINT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310896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D4AF37"/>
                </a:solidFill>
              </a:rPr>
              <a:t>BUSINESS VERTICAL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66928" y="512064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Real Estate &amp; Fractional Investment</a:t>
            </a:r>
            <a:endParaRPr lang="en-US" sz="2700" dirty="0"/>
          </a:p>
        </p:txBody>
      </p:sp>
      <p:sp>
        <p:nvSpPr>
          <p:cNvPr id="7" name="Text 5"/>
          <p:cNvSpPr/>
          <p:nvPr/>
        </p:nvSpPr>
        <p:spPr>
          <a:xfrm>
            <a:off x="594360" y="1005840"/>
            <a:ext cx="9601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9CA3AF"/>
                </a:solidFill>
              </a:rPr>
              <a:t>Customers need trusted property guidance, transparent inventory, documentation and long-term investment clarity.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31520" y="1691640"/>
            <a:ext cx="3383280" cy="2834640"/>
          </a:xfrm>
          <a:prstGeom prst="roundRect">
            <a:avLst>
              <a:gd name="adj" fmla="val 2581"/>
            </a:avLst>
          </a:prstGeom>
          <a:solidFill>
            <a:srgbClr val="111827"/>
          </a:solidFill>
          <a:ln w="11430">
            <a:solidFill>
              <a:srgbClr val="D4AF37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Core workflow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Lead → requirement → inventory match → site visit → documentation → closure → after-sales.</a:t>
            </a:r>
            <a:endParaRPr lang="en-US" sz="1020" dirty="0"/>
          </a:p>
        </p:txBody>
      </p:sp>
      <p:sp>
        <p:nvSpPr>
          <p:cNvPr id="9" name="Text 7"/>
          <p:cNvSpPr/>
          <p:nvPr/>
        </p:nvSpPr>
        <p:spPr>
          <a:xfrm>
            <a:off x="4434840" y="1691640"/>
            <a:ext cx="3383280" cy="2834640"/>
          </a:xfrm>
          <a:prstGeom prst="roundRect">
            <a:avLst>
              <a:gd name="adj" fmla="val 2581"/>
            </a:avLst>
          </a:prstGeom>
          <a:solidFill>
            <a:srgbClr val="111827"/>
          </a:solidFill>
          <a:ln w="11430">
            <a:solidFill>
              <a:srgbClr val="D4AF37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Revenue logic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Brokerage, advisory, fractional transaction facilitation and partner commissions.</a:t>
            </a:r>
            <a:endParaRPr lang="en-US" sz="1020" dirty="0"/>
          </a:p>
        </p:txBody>
      </p:sp>
      <p:sp>
        <p:nvSpPr>
          <p:cNvPr id="10" name="Text 8"/>
          <p:cNvSpPr/>
          <p:nvPr/>
        </p:nvSpPr>
        <p:spPr>
          <a:xfrm>
            <a:off x="8138160" y="1691640"/>
            <a:ext cx="3383280" cy="2834640"/>
          </a:xfrm>
          <a:prstGeom prst="roundRect">
            <a:avLst>
              <a:gd name="adj" fmla="val 2581"/>
            </a:avLst>
          </a:prstGeom>
          <a:solidFill>
            <a:srgbClr val="111827"/>
          </a:solidFill>
          <a:ln w="11430">
            <a:solidFill>
              <a:srgbClr val="22C55E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Social impact link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Property education, legal awareness, water/green township initiatives and affordable housing guidance.</a:t>
            </a:r>
            <a:endParaRPr lang="en-US" sz="1020" dirty="0"/>
          </a:p>
        </p:txBody>
      </p:sp>
      <p:sp>
        <p:nvSpPr>
          <p:cNvPr id="11" name="Text 9"/>
          <p:cNvSpPr/>
          <p:nvPr/>
        </p:nvSpPr>
        <p:spPr>
          <a:xfrm>
            <a:off x="7589520" y="6199632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9CA3AF"/>
                </a:solidFill>
              </a:rPr>
              <a:t>Styflowne × Earnifyy × Mission Virasat</a:t>
            </a:r>
            <a:endParaRPr lang="en-US" sz="750" dirty="0"/>
          </a:p>
        </p:txBody>
      </p:sp>
      <p:sp>
        <p:nvSpPr>
          <p:cNvPr id="12" name="Text 10"/>
          <p:cNvSpPr/>
          <p:nvPr/>
        </p:nvSpPr>
        <p:spPr>
          <a:xfrm>
            <a:off x="11292840" y="6199632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D4AF37"/>
                </a:solidFill>
              </a:rPr>
              <a:t>18</a:t>
            </a:r>
            <a:endParaRPr lang="en-US" sz="7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A0F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 w="12700">
            <a:solidFill>
              <a:srgbClr val="0A0F1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473952"/>
            <a:ext cx="11064240" cy="0"/>
          </a:xfrm>
          <a:prstGeom prst="line">
            <a:avLst/>
          </a:prstGeom>
          <a:noFill/>
          <a:ln w="1016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6199632"/>
            <a:ext cx="4206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9CA3A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VERTICAL BLUEPRINT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310896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D4AF37"/>
                </a:solidFill>
              </a:rPr>
              <a:t>BUSINESS VERTICAL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66928" y="512064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Finance: HL, LAP, PL &amp; BL</a:t>
            </a:r>
            <a:endParaRPr lang="en-US" sz="2700" dirty="0"/>
          </a:p>
        </p:txBody>
      </p:sp>
      <p:sp>
        <p:nvSpPr>
          <p:cNvPr id="7" name="Text 5"/>
          <p:cNvSpPr/>
          <p:nvPr/>
        </p:nvSpPr>
        <p:spPr>
          <a:xfrm>
            <a:off x="594360" y="1005840"/>
            <a:ext cx="9601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9CA3AF"/>
                </a:solidFill>
              </a:rPr>
              <a:t>Customers need accurate loan eligibility, documentation and suitable lender options without false promises.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31520" y="1691640"/>
            <a:ext cx="3383280" cy="2834640"/>
          </a:xfrm>
          <a:prstGeom prst="roundRect">
            <a:avLst>
              <a:gd name="adj" fmla="val 2581"/>
            </a:avLst>
          </a:prstGeom>
          <a:solidFill>
            <a:srgbClr val="111827"/>
          </a:solidFill>
          <a:ln w="11430">
            <a:solidFill>
              <a:srgbClr val="3B82F6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Core workflow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Eligibility → docs → lender match → login → sanction → disbursement → review.</a:t>
            </a:r>
            <a:endParaRPr lang="en-US" sz="1020" dirty="0"/>
          </a:p>
        </p:txBody>
      </p:sp>
      <p:sp>
        <p:nvSpPr>
          <p:cNvPr id="9" name="Text 7"/>
          <p:cNvSpPr/>
          <p:nvPr/>
        </p:nvSpPr>
        <p:spPr>
          <a:xfrm>
            <a:off x="4434840" y="1691640"/>
            <a:ext cx="3383280" cy="2834640"/>
          </a:xfrm>
          <a:prstGeom prst="roundRect">
            <a:avLst>
              <a:gd name="adj" fmla="val 2581"/>
            </a:avLst>
          </a:prstGeom>
          <a:solidFill>
            <a:srgbClr val="111827"/>
          </a:solidFill>
          <a:ln w="11430">
            <a:solidFill>
              <a:srgbClr val="D4AF37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Revenue logic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DSA payouts, advisory, subscriptions and lender partnerships.</a:t>
            </a:r>
            <a:endParaRPr lang="en-US" sz="1020" dirty="0"/>
          </a:p>
        </p:txBody>
      </p:sp>
      <p:sp>
        <p:nvSpPr>
          <p:cNvPr id="10" name="Text 8"/>
          <p:cNvSpPr/>
          <p:nvPr/>
        </p:nvSpPr>
        <p:spPr>
          <a:xfrm>
            <a:off x="8138160" y="1691640"/>
            <a:ext cx="3383280" cy="2834640"/>
          </a:xfrm>
          <a:prstGeom prst="roundRect">
            <a:avLst>
              <a:gd name="adj" fmla="val 2581"/>
            </a:avLst>
          </a:prstGeom>
          <a:solidFill>
            <a:srgbClr val="111827"/>
          </a:solidFill>
          <a:ln w="11430">
            <a:solidFill>
              <a:srgbClr val="22C55E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Social impact link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Financial literacy, insurance awareness, debt discipline and family planning.</a:t>
            </a:r>
            <a:endParaRPr lang="en-US" sz="1020" dirty="0"/>
          </a:p>
        </p:txBody>
      </p:sp>
      <p:sp>
        <p:nvSpPr>
          <p:cNvPr id="11" name="Text 9"/>
          <p:cNvSpPr/>
          <p:nvPr/>
        </p:nvSpPr>
        <p:spPr>
          <a:xfrm>
            <a:off x="7589520" y="6199632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9CA3AF"/>
                </a:solidFill>
              </a:rPr>
              <a:t>Styflowne × Earnifyy × Mission Virasat</a:t>
            </a:r>
            <a:endParaRPr lang="en-US" sz="750" dirty="0"/>
          </a:p>
        </p:txBody>
      </p:sp>
      <p:sp>
        <p:nvSpPr>
          <p:cNvPr id="12" name="Text 10"/>
          <p:cNvSpPr/>
          <p:nvPr/>
        </p:nvSpPr>
        <p:spPr>
          <a:xfrm>
            <a:off x="11292840" y="6199632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D4AF37"/>
                </a:solidFill>
              </a:rPr>
              <a:t>19</a:t>
            </a:r>
            <a:endParaRPr lang="en-US" sz="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0F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 w="12700">
            <a:solidFill>
              <a:srgbClr val="0A0F1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473952"/>
            <a:ext cx="11064240" cy="0"/>
          </a:xfrm>
          <a:prstGeom prst="line">
            <a:avLst/>
          </a:prstGeom>
          <a:noFill/>
          <a:ln w="1016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6199632"/>
            <a:ext cx="4206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9CA3A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DECK MAP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310896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D4AF37"/>
                </a:solidFill>
              </a:rPr>
              <a:t>OVERVIEW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66928" y="512064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this deck covers</a:t>
            </a:r>
            <a:endParaRPr lang="en-US" sz="2700" dirty="0"/>
          </a:p>
        </p:txBody>
      </p:sp>
      <p:sp>
        <p:nvSpPr>
          <p:cNvPr id="7" name="Text 5"/>
          <p:cNvSpPr/>
          <p:nvPr/>
        </p:nvSpPr>
        <p:spPr>
          <a:xfrm>
            <a:off x="594360" y="1005840"/>
            <a:ext cx="9601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9CA3AF"/>
                </a:solidFill>
              </a:rPr>
              <a:t>A complete investor-grade blueprint across business, technology, AI, governance and social impact.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31520" y="1600200"/>
            <a:ext cx="3291840" cy="804672"/>
          </a:xfrm>
          <a:prstGeom prst="roundRect">
            <a:avLst>
              <a:gd name="adj" fmla="val 9091"/>
            </a:avLst>
          </a:prstGeom>
          <a:solidFill>
            <a:srgbClr val="111827"/>
          </a:solidFill>
          <a:ln w="11430">
            <a:solidFill>
              <a:srgbClr val="D4AF37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8FAFC"/>
                </a:solidFill>
              </a:rPr>
              <a:t>01  Strategic thesis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4434840" y="1600200"/>
            <a:ext cx="3291840" cy="804672"/>
          </a:xfrm>
          <a:prstGeom prst="roundRect">
            <a:avLst>
              <a:gd name="adj" fmla="val 9091"/>
            </a:avLst>
          </a:prstGeom>
          <a:solidFill>
            <a:srgbClr val="111827"/>
          </a:solidFill>
          <a:ln w="11430">
            <a:solidFill>
              <a:srgbClr val="06B6D4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8FAFC"/>
                </a:solidFill>
              </a:rPr>
              <a:t>02  Ecosystem architecture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8138160" y="1600200"/>
            <a:ext cx="3291840" cy="804672"/>
          </a:xfrm>
          <a:prstGeom prst="roundRect">
            <a:avLst>
              <a:gd name="adj" fmla="val 9091"/>
            </a:avLst>
          </a:prstGeom>
          <a:solidFill>
            <a:srgbClr val="111827"/>
          </a:solidFill>
          <a:ln w="11430">
            <a:solidFill>
              <a:srgbClr val="22C55E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8FAFC"/>
                </a:solidFill>
              </a:rPr>
              <a:t>03  Business verticals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731520" y="2770632"/>
            <a:ext cx="3291840" cy="804672"/>
          </a:xfrm>
          <a:prstGeom prst="roundRect">
            <a:avLst>
              <a:gd name="adj" fmla="val 9091"/>
            </a:avLst>
          </a:prstGeom>
          <a:solidFill>
            <a:srgbClr val="111827"/>
          </a:solidFill>
          <a:ln w="11430">
            <a:solidFill>
              <a:srgbClr val="8B5CF6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8FAFC"/>
                </a:solidFill>
              </a:rPr>
              <a:t>04  AI operating system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4434840" y="2770632"/>
            <a:ext cx="3291840" cy="804672"/>
          </a:xfrm>
          <a:prstGeom prst="roundRect">
            <a:avLst>
              <a:gd name="adj" fmla="val 9091"/>
            </a:avLst>
          </a:prstGeom>
          <a:solidFill>
            <a:srgbClr val="111827"/>
          </a:solidFill>
          <a:ln w="11430">
            <a:solidFill>
              <a:srgbClr val="F59E0B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8FAFC"/>
                </a:solidFill>
              </a:rPr>
              <a:t>05  Trust &amp; impact engine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8138160" y="2770632"/>
            <a:ext cx="3291840" cy="804672"/>
          </a:xfrm>
          <a:prstGeom prst="roundRect">
            <a:avLst>
              <a:gd name="adj" fmla="val 9091"/>
            </a:avLst>
          </a:prstGeom>
          <a:solidFill>
            <a:srgbClr val="111827"/>
          </a:solidFill>
          <a:ln w="11430">
            <a:solidFill>
              <a:srgbClr val="3B82F6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8FAFC"/>
                </a:solidFill>
              </a:rPr>
              <a:t>06  Go-to-market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731520" y="3941064"/>
            <a:ext cx="3291840" cy="804672"/>
          </a:xfrm>
          <a:prstGeom prst="roundRect">
            <a:avLst>
              <a:gd name="adj" fmla="val 9091"/>
            </a:avLst>
          </a:prstGeom>
          <a:solidFill>
            <a:srgbClr val="111827"/>
          </a:solidFill>
          <a:ln w="11430">
            <a:solidFill>
              <a:srgbClr val="D4AF37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8FAFC"/>
                </a:solidFill>
              </a:rPr>
              <a:t>07  Financial logic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4434840" y="3941064"/>
            <a:ext cx="3291840" cy="804672"/>
          </a:xfrm>
          <a:prstGeom prst="roundRect">
            <a:avLst>
              <a:gd name="adj" fmla="val 9091"/>
            </a:avLst>
          </a:prstGeom>
          <a:solidFill>
            <a:srgbClr val="111827"/>
          </a:solidFill>
          <a:ln w="11430">
            <a:solidFill>
              <a:srgbClr val="06B6D4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8FAFC"/>
                </a:solidFill>
              </a:rPr>
              <a:t>08  Funding ask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8138160" y="3941064"/>
            <a:ext cx="3291840" cy="804672"/>
          </a:xfrm>
          <a:prstGeom prst="roundRect">
            <a:avLst>
              <a:gd name="adj" fmla="val 9091"/>
            </a:avLst>
          </a:prstGeom>
          <a:solidFill>
            <a:srgbClr val="111827"/>
          </a:solidFill>
          <a:ln w="11430">
            <a:solidFill>
              <a:srgbClr val="22C55E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8FAFC"/>
                </a:solidFill>
              </a:rPr>
              <a:t>09  10-year roadmap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7589520" y="6199632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9CA3AF"/>
                </a:solidFill>
              </a:rPr>
              <a:t>Styflowne × Earnifyy × Mission Virasat</a:t>
            </a:r>
            <a:endParaRPr lang="en-US" sz="750" dirty="0"/>
          </a:p>
        </p:txBody>
      </p:sp>
      <p:sp>
        <p:nvSpPr>
          <p:cNvPr id="18" name="Text 16"/>
          <p:cNvSpPr/>
          <p:nvPr/>
        </p:nvSpPr>
        <p:spPr>
          <a:xfrm>
            <a:off x="11292840" y="6199632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D4AF37"/>
                </a:solidFill>
              </a:rPr>
              <a:t>02</a:t>
            </a:r>
            <a:endParaRPr lang="en-US" sz="7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A0F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 w="12700">
            <a:solidFill>
              <a:srgbClr val="0A0F1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473952"/>
            <a:ext cx="11064240" cy="0"/>
          </a:xfrm>
          <a:prstGeom prst="line">
            <a:avLst/>
          </a:prstGeom>
          <a:noFill/>
          <a:ln w="1016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6199632"/>
            <a:ext cx="4206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9CA3A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VERTICAL BLUEPRINT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310896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D4AF37"/>
                </a:solidFill>
              </a:rPr>
              <a:t>BUSINESS VERTICAL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66928" y="512064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Export, FMCG &amp; Distribution</a:t>
            </a:r>
            <a:endParaRPr lang="en-US" sz="2700" dirty="0"/>
          </a:p>
        </p:txBody>
      </p:sp>
      <p:sp>
        <p:nvSpPr>
          <p:cNvPr id="7" name="Text 5"/>
          <p:cNvSpPr/>
          <p:nvPr/>
        </p:nvSpPr>
        <p:spPr>
          <a:xfrm>
            <a:off x="594360" y="1005840"/>
            <a:ext cx="9601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9CA3AF"/>
                </a:solidFill>
              </a:rPr>
              <a:t>MSMEs need buyer access, packaging, documentation, pricing and reliable logistics support.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31520" y="1691640"/>
            <a:ext cx="3383280" cy="2834640"/>
          </a:xfrm>
          <a:prstGeom prst="roundRect">
            <a:avLst>
              <a:gd name="adj" fmla="val 2581"/>
            </a:avLst>
          </a:prstGeom>
          <a:solidFill>
            <a:srgbClr val="111827"/>
          </a:solidFill>
          <a:ln w="11430">
            <a:solidFill>
              <a:srgbClr val="22C55E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Core workflow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Product → RFQ → buyer verification → pricing → documentation → shipment → repeat order.</a:t>
            </a:r>
            <a:endParaRPr lang="en-US" sz="1020" dirty="0"/>
          </a:p>
        </p:txBody>
      </p:sp>
      <p:sp>
        <p:nvSpPr>
          <p:cNvPr id="9" name="Text 7"/>
          <p:cNvSpPr/>
          <p:nvPr/>
        </p:nvSpPr>
        <p:spPr>
          <a:xfrm>
            <a:off x="4434840" y="1691640"/>
            <a:ext cx="3383280" cy="2834640"/>
          </a:xfrm>
          <a:prstGeom prst="roundRect">
            <a:avLst>
              <a:gd name="adj" fmla="val 2581"/>
            </a:avLst>
          </a:prstGeom>
          <a:solidFill>
            <a:srgbClr val="111827"/>
          </a:solidFill>
          <a:ln w="11430">
            <a:solidFill>
              <a:srgbClr val="D4AF37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Revenue logic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Margins, sourcing fees, export facilitation, marketplace fees and private-label opportunities.</a:t>
            </a:r>
            <a:endParaRPr lang="en-US" sz="1020" dirty="0"/>
          </a:p>
        </p:txBody>
      </p:sp>
      <p:sp>
        <p:nvSpPr>
          <p:cNvPr id="10" name="Text 8"/>
          <p:cNvSpPr/>
          <p:nvPr/>
        </p:nvSpPr>
        <p:spPr>
          <a:xfrm>
            <a:off x="8138160" y="1691640"/>
            <a:ext cx="3383280" cy="2834640"/>
          </a:xfrm>
          <a:prstGeom prst="roundRect">
            <a:avLst>
              <a:gd name="adj" fmla="val 2581"/>
            </a:avLst>
          </a:prstGeom>
          <a:solidFill>
            <a:srgbClr val="111827"/>
          </a:solidFill>
          <a:ln w="11430">
            <a:solidFill>
              <a:srgbClr val="22C55E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Social impact link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Support local MSMEs, Made in India, fair trade and rural production networks.</a:t>
            </a:r>
            <a:endParaRPr lang="en-US" sz="1020" dirty="0"/>
          </a:p>
        </p:txBody>
      </p:sp>
      <p:sp>
        <p:nvSpPr>
          <p:cNvPr id="11" name="Text 9"/>
          <p:cNvSpPr/>
          <p:nvPr/>
        </p:nvSpPr>
        <p:spPr>
          <a:xfrm>
            <a:off x="7589520" y="6199632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9CA3AF"/>
                </a:solidFill>
              </a:rPr>
              <a:t>Styflowne × Earnifyy × Mission Virasat</a:t>
            </a:r>
            <a:endParaRPr lang="en-US" sz="750" dirty="0"/>
          </a:p>
        </p:txBody>
      </p:sp>
      <p:sp>
        <p:nvSpPr>
          <p:cNvPr id="12" name="Text 10"/>
          <p:cNvSpPr/>
          <p:nvPr/>
        </p:nvSpPr>
        <p:spPr>
          <a:xfrm>
            <a:off x="11292840" y="6199632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D4AF37"/>
                </a:solidFill>
              </a:rPr>
              <a:t>20</a:t>
            </a:r>
            <a:endParaRPr lang="en-US" sz="7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A0F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 w="12700">
            <a:solidFill>
              <a:srgbClr val="0A0F1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473952"/>
            <a:ext cx="11064240" cy="0"/>
          </a:xfrm>
          <a:prstGeom prst="line">
            <a:avLst/>
          </a:prstGeom>
          <a:noFill/>
          <a:ln w="1016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6199632"/>
            <a:ext cx="4206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9CA3A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VERTICAL BLUEPRINT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310896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D4AF37"/>
                </a:solidFill>
              </a:rPr>
              <a:t>BUSINESS VERTICAL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66928" y="512064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Publishing &amp; Learning Academy</a:t>
            </a:r>
            <a:endParaRPr lang="en-US" sz="2700" dirty="0"/>
          </a:p>
        </p:txBody>
      </p:sp>
      <p:sp>
        <p:nvSpPr>
          <p:cNvPr id="7" name="Text 5"/>
          <p:cNvSpPr/>
          <p:nvPr/>
        </p:nvSpPr>
        <p:spPr>
          <a:xfrm>
            <a:off x="594360" y="1005840"/>
            <a:ext cx="9601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9CA3AF"/>
                </a:solidFill>
              </a:rPr>
              <a:t>Creators and learners need structured content, launch support, marketing and practical education pathways.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31520" y="1691640"/>
            <a:ext cx="3383280" cy="2834640"/>
          </a:xfrm>
          <a:prstGeom prst="roundRect">
            <a:avLst>
              <a:gd name="adj" fmla="val 2581"/>
            </a:avLst>
          </a:prstGeom>
          <a:solidFill>
            <a:srgbClr val="111827"/>
          </a:solidFill>
          <a:ln w="11430">
            <a:solidFill>
              <a:srgbClr val="8B5CF6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Core workflow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Manuscript/course → editing → publishing → marketing → sales → community learning.</a:t>
            </a:r>
            <a:endParaRPr lang="en-US" sz="1020" dirty="0"/>
          </a:p>
        </p:txBody>
      </p:sp>
      <p:sp>
        <p:nvSpPr>
          <p:cNvPr id="9" name="Text 7"/>
          <p:cNvSpPr/>
          <p:nvPr/>
        </p:nvSpPr>
        <p:spPr>
          <a:xfrm>
            <a:off x="4434840" y="1691640"/>
            <a:ext cx="3383280" cy="2834640"/>
          </a:xfrm>
          <a:prstGeom prst="roundRect">
            <a:avLst>
              <a:gd name="adj" fmla="val 2581"/>
            </a:avLst>
          </a:prstGeom>
          <a:solidFill>
            <a:srgbClr val="111827"/>
          </a:solidFill>
          <a:ln w="11430">
            <a:solidFill>
              <a:srgbClr val="D4AF37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Revenue logic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Publishing packages, royalties, courses, subscriptions and academy certification.</a:t>
            </a:r>
            <a:endParaRPr lang="en-US" sz="1020" dirty="0"/>
          </a:p>
        </p:txBody>
      </p:sp>
      <p:sp>
        <p:nvSpPr>
          <p:cNvPr id="10" name="Text 8"/>
          <p:cNvSpPr/>
          <p:nvPr/>
        </p:nvSpPr>
        <p:spPr>
          <a:xfrm>
            <a:off x="8138160" y="1691640"/>
            <a:ext cx="3383280" cy="2834640"/>
          </a:xfrm>
          <a:prstGeom prst="roundRect">
            <a:avLst>
              <a:gd name="adj" fmla="val 2581"/>
            </a:avLst>
          </a:prstGeom>
          <a:solidFill>
            <a:srgbClr val="111827"/>
          </a:solidFill>
          <a:ln w="11430">
            <a:solidFill>
              <a:srgbClr val="22C55E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Social impact link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Reading campaigns, school libraries, author mentorship and knowledge access.</a:t>
            </a:r>
            <a:endParaRPr lang="en-US" sz="1020" dirty="0"/>
          </a:p>
        </p:txBody>
      </p:sp>
      <p:sp>
        <p:nvSpPr>
          <p:cNvPr id="11" name="Text 9"/>
          <p:cNvSpPr/>
          <p:nvPr/>
        </p:nvSpPr>
        <p:spPr>
          <a:xfrm>
            <a:off x="7589520" y="6199632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9CA3AF"/>
                </a:solidFill>
              </a:rPr>
              <a:t>Styflowne × Earnifyy × Mission Virasat</a:t>
            </a:r>
            <a:endParaRPr lang="en-US" sz="750" dirty="0"/>
          </a:p>
        </p:txBody>
      </p:sp>
      <p:sp>
        <p:nvSpPr>
          <p:cNvPr id="12" name="Text 10"/>
          <p:cNvSpPr/>
          <p:nvPr/>
        </p:nvSpPr>
        <p:spPr>
          <a:xfrm>
            <a:off x="11292840" y="6199632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D4AF37"/>
                </a:solidFill>
              </a:rPr>
              <a:t>21</a:t>
            </a:r>
            <a:endParaRPr lang="en-US" sz="7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A0F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 w="12700">
            <a:solidFill>
              <a:srgbClr val="0A0F1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473952"/>
            <a:ext cx="11064240" cy="0"/>
          </a:xfrm>
          <a:prstGeom prst="line">
            <a:avLst/>
          </a:prstGeom>
          <a:noFill/>
          <a:ln w="1016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6199632"/>
            <a:ext cx="4206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9CA3A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VERTICAL BLUEPRINT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310896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D4AF37"/>
                </a:solidFill>
              </a:rPr>
              <a:t>BUSINESS VERTICAL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66928" y="512064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Film, Events &amp; Creator Economy</a:t>
            </a:r>
            <a:endParaRPr lang="en-US" sz="2700" dirty="0"/>
          </a:p>
        </p:txBody>
      </p:sp>
      <p:sp>
        <p:nvSpPr>
          <p:cNvPr id="7" name="Text 5"/>
          <p:cNvSpPr/>
          <p:nvPr/>
        </p:nvSpPr>
        <p:spPr>
          <a:xfrm>
            <a:off x="594360" y="1005840"/>
            <a:ext cx="9601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9CA3AF"/>
                </a:solidFill>
              </a:rPr>
              <a:t>Clients need end-to-end creative execution, event management and content distribution.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31520" y="1691640"/>
            <a:ext cx="3383280" cy="2834640"/>
          </a:xfrm>
          <a:prstGeom prst="roundRect">
            <a:avLst>
              <a:gd name="adj" fmla="val 2581"/>
            </a:avLst>
          </a:prstGeom>
          <a:solidFill>
            <a:srgbClr val="111827"/>
          </a:solidFill>
          <a:ln w="11430">
            <a:solidFill>
              <a:srgbClr val="F59E0B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Core workflow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Brief → concept → quotation → production → event/content delivery → analytics.</a:t>
            </a:r>
            <a:endParaRPr lang="en-US" sz="1020" dirty="0"/>
          </a:p>
        </p:txBody>
      </p:sp>
      <p:sp>
        <p:nvSpPr>
          <p:cNvPr id="9" name="Text 7"/>
          <p:cNvSpPr/>
          <p:nvPr/>
        </p:nvSpPr>
        <p:spPr>
          <a:xfrm>
            <a:off x="4434840" y="1691640"/>
            <a:ext cx="3383280" cy="2834640"/>
          </a:xfrm>
          <a:prstGeom prst="roundRect">
            <a:avLst>
              <a:gd name="adj" fmla="val 2581"/>
            </a:avLst>
          </a:prstGeom>
          <a:solidFill>
            <a:srgbClr val="111827"/>
          </a:solidFill>
          <a:ln w="11430">
            <a:solidFill>
              <a:srgbClr val="D4AF37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Revenue logic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Production margin, event fees, media packages, talent partnerships and sponsorships.</a:t>
            </a:r>
            <a:endParaRPr lang="en-US" sz="1020" dirty="0"/>
          </a:p>
        </p:txBody>
      </p:sp>
      <p:sp>
        <p:nvSpPr>
          <p:cNvPr id="10" name="Text 8"/>
          <p:cNvSpPr/>
          <p:nvPr/>
        </p:nvSpPr>
        <p:spPr>
          <a:xfrm>
            <a:off x="8138160" y="1691640"/>
            <a:ext cx="3383280" cy="2834640"/>
          </a:xfrm>
          <a:prstGeom prst="roundRect">
            <a:avLst>
              <a:gd name="adj" fmla="val 2581"/>
            </a:avLst>
          </a:prstGeom>
          <a:solidFill>
            <a:srgbClr val="111827"/>
          </a:solidFill>
          <a:ln w="11430">
            <a:solidFill>
              <a:srgbClr val="22C55E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Social impact link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Youth creative employment, talent discovery and cultural storytelling.</a:t>
            </a:r>
            <a:endParaRPr lang="en-US" sz="1020" dirty="0"/>
          </a:p>
        </p:txBody>
      </p:sp>
      <p:sp>
        <p:nvSpPr>
          <p:cNvPr id="11" name="Text 9"/>
          <p:cNvSpPr/>
          <p:nvPr/>
        </p:nvSpPr>
        <p:spPr>
          <a:xfrm>
            <a:off x="7589520" y="6199632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9CA3AF"/>
                </a:solidFill>
              </a:rPr>
              <a:t>Styflowne × Earnifyy × Mission Virasat</a:t>
            </a:r>
            <a:endParaRPr lang="en-US" sz="750" dirty="0"/>
          </a:p>
        </p:txBody>
      </p:sp>
      <p:sp>
        <p:nvSpPr>
          <p:cNvPr id="12" name="Text 10"/>
          <p:cNvSpPr/>
          <p:nvPr/>
        </p:nvSpPr>
        <p:spPr>
          <a:xfrm>
            <a:off x="11292840" y="6199632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D4AF37"/>
                </a:solidFill>
              </a:rPr>
              <a:t>22</a:t>
            </a:r>
            <a:endParaRPr lang="en-US" sz="7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A0F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 w="12700">
            <a:solidFill>
              <a:srgbClr val="0A0F1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473952"/>
            <a:ext cx="11064240" cy="0"/>
          </a:xfrm>
          <a:prstGeom prst="line">
            <a:avLst/>
          </a:prstGeom>
          <a:noFill/>
          <a:ln w="1016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6199632"/>
            <a:ext cx="4206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9CA3A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VERTICAL BLUEPRINT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310896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D4AF37"/>
                </a:solidFill>
              </a:rPr>
              <a:t>BUSINESS VERTICAL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66928" y="512064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Water, Hospitality &amp; Mobility</a:t>
            </a:r>
            <a:endParaRPr lang="en-US" sz="2700" dirty="0"/>
          </a:p>
        </p:txBody>
      </p:sp>
      <p:sp>
        <p:nvSpPr>
          <p:cNvPr id="7" name="Text 5"/>
          <p:cNvSpPr/>
          <p:nvPr/>
        </p:nvSpPr>
        <p:spPr>
          <a:xfrm>
            <a:off x="594360" y="1005840"/>
            <a:ext cx="9601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9CA3AF"/>
                </a:solidFill>
              </a:rPr>
              <a:t>Local services need verified supply, quality control, customer acquisition and operational transparency.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31520" y="1691640"/>
            <a:ext cx="3383280" cy="2834640"/>
          </a:xfrm>
          <a:prstGeom prst="roundRect">
            <a:avLst>
              <a:gd name="adj" fmla="val 2581"/>
            </a:avLst>
          </a:prstGeom>
          <a:solidFill>
            <a:srgbClr val="111827"/>
          </a:solidFill>
          <a:ln w="11430">
            <a:solidFill>
              <a:srgbClr val="06B6D4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Core workflow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Vendor onboarding → quality check → order/service → delivery → feedback → repeat.</a:t>
            </a:r>
            <a:endParaRPr lang="en-US" sz="1020" dirty="0"/>
          </a:p>
        </p:txBody>
      </p:sp>
      <p:sp>
        <p:nvSpPr>
          <p:cNvPr id="9" name="Text 7"/>
          <p:cNvSpPr/>
          <p:nvPr/>
        </p:nvSpPr>
        <p:spPr>
          <a:xfrm>
            <a:off x="4434840" y="1691640"/>
            <a:ext cx="3383280" cy="2834640"/>
          </a:xfrm>
          <a:prstGeom prst="roundRect">
            <a:avLst>
              <a:gd name="adj" fmla="val 2581"/>
            </a:avLst>
          </a:prstGeom>
          <a:solidFill>
            <a:srgbClr val="111827"/>
          </a:solidFill>
          <a:ln w="11430">
            <a:solidFill>
              <a:srgbClr val="D4AF37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Revenue logic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Distribution margins, service commission, subscriptions and local partnerships.</a:t>
            </a:r>
            <a:endParaRPr lang="en-US" sz="1020" dirty="0"/>
          </a:p>
        </p:txBody>
      </p:sp>
      <p:sp>
        <p:nvSpPr>
          <p:cNvPr id="10" name="Text 8"/>
          <p:cNvSpPr/>
          <p:nvPr/>
        </p:nvSpPr>
        <p:spPr>
          <a:xfrm>
            <a:off x="8138160" y="1691640"/>
            <a:ext cx="3383280" cy="2834640"/>
          </a:xfrm>
          <a:prstGeom prst="roundRect">
            <a:avLst>
              <a:gd name="adj" fmla="val 2581"/>
            </a:avLst>
          </a:prstGeom>
          <a:solidFill>
            <a:srgbClr val="111827"/>
          </a:solidFill>
          <a:ln w="11430">
            <a:solidFill>
              <a:srgbClr val="22C55E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Social impact link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Water awareness, service employment, customer safety and local enterprise growth.</a:t>
            </a:r>
            <a:endParaRPr lang="en-US" sz="1020" dirty="0"/>
          </a:p>
        </p:txBody>
      </p:sp>
      <p:sp>
        <p:nvSpPr>
          <p:cNvPr id="11" name="Text 9"/>
          <p:cNvSpPr/>
          <p:nvPr/>
        </p:nvSpPr>
        <p:spPr>
          <a:xfrm>
            <a:off x="7589520" y="6199632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9CA3AF"/>
                </a:solidFill>
              </a:rPr>
              <a:t>Styflowne × Earnifyy × Mission Virasat</a:t>
            </a:r>
            <a:endParaRPr lang="en-US" sz="750" dirty="0"/>
          </a:p>
        </p:txBody>
      </p:sp>
      <p:sp>
        <p:nvSpPr>
          <p:cNvPr id="12" name="Text 10"/>
          <p:cNvSpPr/>
          <p:nvPr/>
        </p:nvSpPr>
        <p:spPr>
          <a:xfrm>
            <a:off x="11292840" y="6199632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D4AF37"/>
                </a:solidFill>
              </a:rPr>
              <a:t>23</a:t>
            </a:r>
            <a:endParaRPr lang="en-US" sz="7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A0F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 w="12700">
            <a:solidFill>
              <a:srgbClr val="0A0F1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473952"/>
            <a:ext cx="11064240" cy="0"/>
          </a:xfrm>
          <a:prstGeom prst="line">
            <a:avLst/>
          </a:prstGeom>
          <a:noFill/>
          <a:ln w="1016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6199632"/>
            <a:ext cx="4206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9CA3A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VERTICAL BLUEPRINT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310896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D4AF37"/>
                </a:solidFill>
              </a:rPr>
              <a:t>BUSINESS VERTICAL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66928" y="512064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Virasat Impact Engine</a:t>
            </a:r>
            <a:endParaRPr lang="en-US" sz="2700" dirty="0"/>
          </a:p>
        </p:txBody>
      </p:sp>
      <p:sp>
        <p:nvSpPr>
          <p:cNvPr id="7" name="Text 5"/>
          <p:cNvSpPr/>
          <p:nvPr/>
        </p:nvSpPr>
        <p:spPr>
          <a:xfrm>
            <a:off x="594360" y="1005840"/>
            <a:ext cx="9601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9CA3AF"/>
                </a:solidFill>
              </a:rPr>
              <a:t>Social impact requires accountability, measurable outcomes and dignity-first family/community support.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31520" y="1691640"/>
            <a:ext cx="3383280" cy="2834640"/>
          </a:xfrm>
          <a:prstGeom prst="roundRect">
            <a:avLst>
              <a:gd name="adj" fmla="val 2581"/>
            </a:avLst>
          </a:prstGeom>
          <a:solidFill>
            <a:srgbClr val="111827"/>
          </a:solidFill>
          <a:ln w="11430">
            <a:solidFill>
              <a:srgbClr val="22C55E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Core workflow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Need identification → leader assignment → family/community support → verification → report.</a:t>
            </a:r>
            <a:endParaRPr lang="en-US" sz="1020" dirty="0"/>
          </a:p>
        </p:txBody>
      </p:sp>
      <p:sp>
        <p:nvSpPr>
          <p:cNvPr id="9" name="Text 7"/>
          <p:cNvSpPr/>
          <p:nvPr/>
        </p:nvSpPr>
        <p:spPr>
          <a:xfrm>
            <a:off x="4434840" y="1691640"/>
            <a:ext cx="3383280" cy="2834640"/>
          </a:xfrm>
          <a:prstGeom prst="roundRect">
            <a:avLst>
              <a:gd name="adj" fmla="val 2581"/>
            </a:avLst>
          </a:prstGeom>
          <a:solidFill>
            <a:srgbClr val="111827"/>
          </a:solidFill>
          <a:ln w="11430">
            <a:solidFill>
              <a:srgbClr val="D4AF37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Revenue logic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CSR partnerships, impact programs and voluntary transparent contribution models.</a:t>
            </a:r>
            <a:endParaRPr lang="en-US" sz="1020" dirty="0"/>
          </a:p>
        </p:txBody>
      </p:sp>
      <p:sp>
        <p:nvSpPr>
          <p:cNvPr id="10" name="Text 8"/>
          <p:cNvSpPr/>
          <p:nvPr/>
        </p:nvSpPr>
        <p:spPr>
          <a:xfrm>
            <a:off x="8138160" y="1691640"/>
            <a:ext cx="3383280" cy="2834640"/>
          </a:xfrm>
          <a:prstGeom prst="roundRect">
            <a:avLst>
              <a:gd name="adj" fmla="val 2581"/>
            </a:avLst>
          </a:prstGeom>
          <a:solidFill>
            <a:srgbClr val="111827"/>
          </a:solidFill>
          <a:ln w="11430">
            <a:solidFill>
              <a:srgbClr val="22C55E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Social impact link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One Leader One Family, education, employment, AI literacy, women entrepreneurship and nation building.</a:t>
            </a:r>
            <a:endParaRPr lang="en-US" sz="1020" dirty="0"/>
          </a:p>
        </p:txBody>
      </p:sp>
      <p:sp>
        <p:nvSpPr>
          <p:cNvPr id="11" name="Text 9"/>
          <p:cNvSpPr/>
          <p:nvPr/>
        </p:nvSpPr>
        <p:spPr>
          <a:xfrm>
            <a:off x="7589520" y="6199632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9CA3AF"/>
                </a:solidFill>
              </a:rPr>
              <a:t>Styflowne × Earnifyy × Mission Virasat</a:t>
            </a:r>
            <a:endParaRPr lang="en-US" sz="750" dirty="0"/>
          </a:p>
        </p:txBody>
      </p:sp>
      <p:sp>
        <p:nvSpPr>
          <p:cNvPr id="12" name="Text 10"/>
          <p:cNvSpPr/>
          <p:nvPr/>
        </p:nvSpPr>
        <p:spPr>
          <a:xfrm>
            <a:off x="11292840" y="6199632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D4AF37"/>
                </a:solidFill>
              </a:rPr>
              <a:t>24</a:t>
            </a:r>
            <a:endParaRPr lang="en-US" sz="75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A0F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 w="12700">
            <a:solidFill>
              <a:srgbClr val="0A0F1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473952"/>
            <a:ext cx="11064240" cy="0"/>
          </a:xfrm>
          <a:prstGeom prst="line">
            <a:avLst/>
          </a:prstGeom>
          <a:noFill/>
          <a:ln w="1016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6199632"/>
            <a:ext cx="4206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9CA3A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3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731520" y="109728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4AF37"/>
                </a:solidFill>
              </a:rPr>
              <a:t>SECTION 3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713232" y="1508760"/>
            <a:ext cx="74980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000" b="1" dirty="0">
                <a:solidFill>
                  <a:srgbClr val="F8FAFC"/>
                </a:solidFill>
              </a:rPr>
              <a:t>Technology &amp; AI Architecture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749808" y="2788920"/>
            <a:ext cx="7498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9CA3AF"/>
                </a:solidFill>
              </a:rPr>
              <a:t>How the platform can evolve into Earnifyy OS — a connected growth operating system.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749808" y="3657600"/>
            <a:ext cx="3749040" cy="0"/>
          </a:xfrm>
          <a:prstGeom prst="line">
            <a:avLst/>
          </a:prstGeom>
          <a:noFill/>
          <a:ln w="19050">
            <a:solidFill>
              <a:srgbClr val="D4AF3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589520" y="6199632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9CA3AF"/>
                </a:solidFill>
              </a:rPr>
              <a:t>Styflowne × Earnifyy × Mission Virasat</a:t>
            </a:r>
            <a:endParaRPr lang="en-US" sz="750" dirty="0"/>
          </a:p>
        </p:txBody>
      </p:sp>
      <p:sp>
        <p:nvSpPr>
          <p:cNvPr id="10" name="Text 8"/>
          <p:cNvSpPr/>
          <p:nvPr/>
        </p:nvSpPr>
        <p:spPr>
          <a:xfrm>
            <a:off x="11292840" y="6199632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D4AF37"/>
                </a:solidFill>
              </a:rPr>
              <a:t>25</a:t>
            </a:r>
            <a:endParaRPr lang="en-US" sz="75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A0F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 w="12700">
            <a:solidFill>
              <a:srgbClr val="0A0F1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473952"/>
            <a:ext cx="11064240" cy="0"/>
          </a:xfrm>
          <a:prstGeom prst="line">
            <a:avLst/>
          </a:prstGeom>
          <a:noFill/>
          <a:ln w="1016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6199632"/>
            <a:ext cx="4206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9CA3A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TECHNOLOGY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310896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D4AF37"/>
                </a:solidFill>
              </a:rPr>
              <a:t>PLATFORM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66928" y="512064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Technology blueprint: modular, scalable, auditable</a:t>
            </a:r>
            <a:endParaRPr lang="en-US" sz="2700" dirty="0"/>
          </a:p>
        </p:txBody>
      </p:sp>
      <p:sp>
        <p:nvSpPr>
          <p:cNvPr id="7" name="Text 5"/>
          <p:cNvSpPr/>
          <p:nvPr/>
        </p:nvSpPr>
        <p:spPr>
          <a:xfrm>
            <a:off x="594360" y="1005840"/>
            <a:ext cx="9601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9CA3AF"/>
                </a:solidFill>
              </a:rPr>
              <a:t>A future-ready architecture that can support vertical growth, AI workflows, dashboards and compliance.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822960" y="1325880"/>
            <a:ext cx="10424160" cy="384048"/>
          </a:xfrm>
          <a:prstGeom prst="roundRect">
            <a:avLst>
              <a:gd name="adj" fmla="val 19048"/>
            </a:avLst>
          </a:prstGeom>
          <a:solidFill>
            <a:srgbClr val="111827"/>
          </a:solidFill>
          <a:ln w="11430">
            <a:solidFill>
              <a:srgbClr val="D4AF37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Layer 1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Frontend: Web + App</a:t>
            </a:r>
            <a:endParaRPr lang="en-US" sz="1020" dirty="0"/>
          </a:p>
        </p:txBody>
      </p:sp>
      <p:sp>
        <p:nvSpPr>
          <p:cNvPr id="9" name="Text 7"/>
          <p:cNvSpPr/>
          <p:nvPr/>
        </p:nvSpPr>
        <p:spPr>
          <a:xfrm>
            <a:off x="822960" y="1892808"/>
            <a:ext cx="10424160" cy="384048"/>
          </a:xfrm>
          <a:prstGeom prst="roundRect">
            <a:avLst>
              <a:gd name="adj" fmla="val 19048"/>
            </a:avLst>
          </a:prstGeom>
          <a:solidFill>
            <a:srgbClr val="111827"/>
          </a:solidFill>
          <a:ln w="11430">
            <a:solidFill>
              <a:srgbClr val="06B6D4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Layer 2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Auth + KYC</a:t>
            </a:r>
            <a:endParaRPr lang="en-US" sz="1020" dirty="0"/>
          </a:p>
        </p:txBody>
      </p:sp>
      <p:sp>
        <p:nvSpPr>
          <p:cNvPr id="10" name="Text 8"/>
          <p:cNvSpPr/>
          <p:nvPr/>
        </p:nvSpPr>
        <p:spPr>
          <a:xfrm>
            <a:off x="822960" y="2459736"/>
            <a:ext cx="10424160" cy="384048"/>
          </a:xfrm>
          <a:prstGeom prst="roundRect">
            <a:avLst>
              <a:gd name="adj" fmla="val 19048"/>
            </a:avLst>
          </a:prstGeom>
          <a:solidFill>
            <a:srgbClr val="111827"/>
          </a:solidFill>
          <a:ln w="11430">
            <a:solidFill>
              <a:srgbClr val="22C55E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Layer 3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CRM + ERP</a:t>
            </a:r>
            <a:endParaRPr lang="en-US" sz="1020" dirty="0"/>
          </a:p>
        </p:txBody>
      </p:sp>
      <p:sp>
        <p:nvSpPr>
          <p:cNvPr id="11" name="Text 9"/>
          <p:cNvSpPr/>
          <p:nvPr/>
        </p:nvSpPr>
        <p:spPr>
          <a:xfrm>
            <a:off x="822960" y="3026664"/>
            <a:ext cx="10424160" cy="384048"/>
          </a:xfrm>
          <a:prstGeom prst="roundRect">
            <a:avLst>
              <a:gd name="adj" fmla="val 19048"/>
            </a:avLst>
          </a:prstGeom>
          <a:solidFill>
            <a:srgbClr val="111827"/>
          </a:solidFill>
          <a:ln w="11430">
            <a:solidFill>
              <a:srgbClr val="8B5CF6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Layer 4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Learning + Game Engine</a:t>
            </a:r>
            <a:endParaRPr lang="en-US" sz="1020" dirty="0"/>
          </a:p>
        </p:txBody>
      </p:sp>
      <p:sp>
        <p:nvSpPr>
          <p:cNvPr id="12" name="Text 10"/>
          <p:cNvSpPr/>
          <p:nvPr/>
        </p:nvSpPr>
        <p:spPr>
          <a:xfrm>
            <a:off x="822960" y="3593592"/>
            <a:ext cx="10424160" cy="384048"/>
          </a:xfrm>
          <a:prstGeom prst="roundRect">
            <a:avLst>
              <a:gd name="adj" fmla="val 19048"/>
            </a:avLst>
          </a:prstGeom>
          <a:solidFill>
            <a:srgbClr val="111827"/>
          </a:solidFill>
          <a:ln w="11430">
            <a:solidFill>
              <a:srgbClr val="D4AF37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Layer 5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AI Agent Layer</a:t>
            </a:r>
            <a:endParaRPr lang="en-US" sz="1020" dirty="0"/>
          </a:p>
        </p:txBody>
      </p:sp>
      <p:sp>
        <p:nvSpPr>
          <p:cNvPr id="13" name="Text 11"/>
          <p:cNvSpPr/>
          <p:nvPr/>
        </p:nvSpPr>
        <p:spPr>
          <a:xfrm>
            <a:off x="822960" y="4160520"/>
            <a:ext cx="10424160" cy="384048"/>
          </a:xfrm>
          <a:prstGeom prst="roundRect">
            <a:avLst>
              <a:gd name="adj" fmla="val 19048"/>
            </a:avLst>
          </a:prstGeom>
          <a:solidFill>
            <a:srgbClr val="111827"/>
          </a:solidFill>
          <a:ln w="11430">
            <a:solidFill>
              <a:srgbClr val="06B6D4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Layer 6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Wallet + Commission</a:t>
            </a:r>
            <a:endParaRPr lang="en-US" sz="1020" dirty="0"/>
          </a:p>
        </p:txBody>
      </p:sp>
      <p:sp>
        <p:nvSpPr>
          <p:cNvPr id="14" name="Text 12"/>
          <p:cNvSpPr/>
          <p:nvPr/>
        </p:nvSpPr>
        <p:spPr>
          <a:xfrm>
            <a:off x="822960" y="4727448"/>
            <a:ext cx="10424160" cy="384048"/>
          </a:xfrm>
          <a:prstGeom prst="roundRect">
            <a:avLst>
              <a:gd name="adj" fmla="val 19048"/>
            </a:avLst>
          </a:prstGeom>
          <a:solidFill>
            <a:srgbClr val="111827"/>
          </a:solidFill>
          <a:ln w="11430">
            <a:solidFill>
              <a:srgbClr val="22C55E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Layer 7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Marketplace</a:t>
            </a:r>
            <a:endParaRPr lang="en-US" sz="1020" dirty="0"/>
          </a:p>
        </p:txBody>
      </p:sp>
      <p:sp>
        <p:nvSpPr>
          <p:cNvPr id="15" name="Text 13"/>
          <p:cNvSpPr/>
          <p:nvPr/>
        </p:nvSpPr>
        <p:spPr>
          <a:xfrm>
            <a:off x="822960" y="5294376"/>
            <a:ext cx="10424160" cy="384048"/>
          </a:xfrm>
          <a:prstGeom prst="roundRect">
            <a:avLst>
              <a:gd name="adj" fmla="val 19048"/>
            </a:avLst>
          </a:prstGeom>
          <a:solidFill>
            <a:srgbClr val="111827"/>
          </a:solidFill>
          <a:ln w="11430">
            <a:solidFill>
              <a:srgbClr val="8B5CF6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Layer 8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Analytics + Audit</a:t>
            </a:r>
            <a:endParaRPr lang="en-US" sz="1020" dirty="0"/>
          </a:p>
        </p:txBody>
      </p:sp>
      <p:sp>
        <p:nvSpPr>
          <p:cNvPr id="16" name="Text 14"/>
          <p:cNvSpPr/>
          <p:nvPr/>
        </p:nvSpPr>
        <p:spPr>
          <a:xfrm>
            <a:off x="7589520" y="6199632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9CA3AF"/>
                </a:solidFill>
              </a:rPr>
              <a:t>Styflowne × Earnifyy × Mission Virasat</a:t>
            </a:r>
            <a:endParaRPr lang="en-US" sz="750" dirty="0"/>
          </a:p>
        </p:txBody>
      </p:sp>
      <p:sp>
        <p:nvSpPr>
          <p:cNvPr id="17" name="Text 15"/>
          <p:cNvSpPr/>
          <p:nvPr/>
        </p:nvSpPr>
        <p:spPr>
          <a:xfrm>
            <a:off x="11292840" y="6199632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D4AF37"/>
                </a:solidFill>
              </a:rPr>
              <a:t>26</a:t>
            </a:r>
            <a:endParaRPr lang="en-US" sz="75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0A0F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 w="12700">
            <a:solidFill>
              <a:srgbClr val="0A0F1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473952"/>
            <a:ext cx="11064240" cy="0"/>
          </a:xfrm>
          <a:prstGeom prst="line">
            <a:avLst/>
          </a:prstGeom>
          <a:noFill/>
          <a:ln w="1016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6199632"/>
            <a:ext cx="4206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9CA3A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GOVERNANCE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310896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D4AF37"/>
                </a:solidFill>
              </a:rPr>
              <a:t>GOVERNANCE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66928" y="512064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Governance designed for trust at scale</a:t>
            </a:r>
            <a:endParaRPr lang="en-US" sz="2700" dirty="0"/>
          </a:p>
        </p:txBody>
      </p:sp>
      <p:sp>
        <p:nvSpPr>
          <p:cNvPr id="7" name="Text 5"/>
          <p:cNvSpPr/>
          <p:nvPr/>
        </p:nvSpPr>
        <p:spPr>
          <a:xfrm>
            <a:off x="594360" y="1005840"/>
            <a:ext cx="9601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9CA3AF"/>
                </a:solidFill>
              </a:rPr>
              <a:t>Transparent systems reduce dependency on individuals and protect the long-term credibility of the ecosystem.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31520" y="1737360"/>
            <a:ext cx="4846320" cy="1234440"/>
          </a:xfrm>
          <a:prstGeom prst="roundRect">
            <a:avLst>
              <a:gd name="adj" fmla="val 5926"/>
            </a:avLst>
          </a:prstGeom>
          <a:solidFill>
            <a:srgbClr val="111827"/>
          </a:solidFill>
          <a:ln w="11430">
            <a:solidFill>
              <a:srgbClr val="D4AF37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Earnifyy Constitution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Permanent principles for business conduct, AI use, transparency and leadership.</a:t>
            </a:r>
            <a:endParaRPr lang="en-US" sz="1020" dirty="0"/>
          </a:p>
        </p:txBody>
      </p:sp>
      <p:sp>
        <p:nvSpPr>
          <p:cNvPr id="9" name="Text 7"/>
          <p:cNvSpPr/>
          <p:nvPr/>
        </p:nvSpPr>
        <p:spPr>
          <a:xfrm>
            <a:off x="6217920" y="1737360"/>
            <a:ext cx="4846320" cy="1234440"/>
          </a:xfrm>
          <a:prstGeom prst="roundRect">
            <a:avLst>
              <a:gd name="adj" fmla="val 5926"/>
            </a:avLst>
          </a:prstGeom>
          <a:solidFill>
            <a:srgbClr val="111827"/>
          </a:solidFill>
          <a:ln w="11430">
            <a:solidFill>
              <a:srgbClr val="06B6D4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AI Governance Council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Audits AI behavior, bias, misuse and data handling.</a:t>
            </a:r>
            <a:endParaRPr lang="en-US" sz="1020" dirty="0"/>
          </a:p>
        </p:txBody>
      </p:sp>
      <p:sp>
        <p:nvSpPr>
          <p:cNvPr id="10" name="Text 8"/>
          <p:cNvSpPr/>
          <p:nvPr/>
        </p:nvSpPr>
        <p:spPr>
          <a:xfrm>
            <a:off x="731520" y="3566160"/>
            <a:ext cx="4846320" cy="1234440"/>
          </a:xfrm>
          <a:prstGeom prst="roundRect">
            <a:avLst>
              <a:gd name="adj" fmla="val 5926"/>
            </a:avLst>
          </a:prstGeom>
          <a:solidFill>
            <a:srgbClr val="111827"/>
          </a:solidFill>
          <a:ln w="11430">
            <a:solidFill>
              <a:srgbClr val="22C55E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Impact Audit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Verifies family, education, social and community outcomes.</a:t>
            </a:r>
            <a:endParaRPr lang="en-US" sz="1020" dirty="0"/>
          </a:p>
        </p:txBody>
      </p:sp>
      <p:sp>
        <p:nvSpPr>
          <p:cNvPr id="11" name="Text 9"/>
          <p:cNvSpPr/>
          <p:nvPr/>
        </p:nvSpPr>
        <p:spPr>
          <a:xfrm>
            <a:off x="6217920" y="3566160"/>
            <a:ext cx="4846320" cy="1234440"/>
          </a:xfrm>
          <a:prstGeom prst="roundRect">
            <a:avLst>
              <a:gd name="adj" fmla="val 5926"/>
            </a:avLst>
          </a:prstGeom>
          <a:solidFill>
            <a:srgbClr val="111827"/>
          </a:solidFill>
          <a:ln w="11430">
            <a:solidFill>
              <a:srgbClr val="8B5CF6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Ethics Review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Handles complaints, compliance risks and role-based accountability.</a:t>
            </a:r>
            <a:endParaRPr lang="en-US" sz="1020" dirty="0"/>
          </a:p>
        </p:txBody>
      </p:sp>
      <p:sp>
        <p:nvSpPr>
          <p:cNvPr id="12" name="Text 10"/>
          <p:cNvSpPr/>
          <p:nvPr/>
        </p:nvSpPr>
        <p:spPr>
          <a:xfrm>
            <a:off x="7589520" y="6199632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9CA3AF"/>
                </a:solidFill>
              </a:rPr>
              <a:t>Styflowne × Earnifyy × Mission Virasat</a:t>
            </a:r>
            <a:endParaRPr lang="en-US" sz="750" dirty="0"/>
          </a:p>
        </p:txBody>
      </p:sp>
      <p:sp>
        <p:nvSpPr>
          <p:cNvPr id="13" name="Text 11"/>
          <p:cNvSpPr/>
          <p:nvPr/>
        </p:nvSpPr>
        <p:spPr>
          <a:xfrm>
            <a:off x="11292840" y="6199632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D4AF37"/>
                </a:solidFill>
              </a:rPr>
              <a:t>27</a:t>
            </a:r>
            <a:endParaRPr lang="en-US" sz="75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0A0F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 w="12700">
            <a:solidFill>
              <a:srgbClr val="0A0F1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473952"/>
            <a:ext cx="11064240" cy="0"/>
          </a:xfrm>
          <a:prstGeom prst="line">
            <a:avLst/>
          </a:prstGeom>
          <a:noFill/>
          <a:ln w="1016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6199632"/>
            <a:ext cx="4206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9CA3A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ARCHITECTURE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310896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D4AF37"/>
                </a:solidFill>
              </a:rPr>
              <a:t>AI CORE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66928" y="512064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AI is the operating layer — not the decision-maker</a:t>
            </a:r>
            <a:endParaRPr lang="en-US" sz="2700" dirty="0"/>
          </a:p>
        </p:txBody>
      </p:sp>
      <p:sp>
        <p:nvSpPr>
          <p:cNvPr id="7" name="Text 5"/>
          <p:cNvSpPr/>
          <p:nvPr/>
        </p:nvSpPr>
        <p:spPr>
          <a:xfrm>
            <a:off x="594360" y="1005840"/>
            <a:ext cx="9601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9CA3AF"/>
                </a:solidFill>
              </a:rPr>
              <a:t>AI supports training, CRM, risk, research and coaching while humans remain accountable for final decisions.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31520" y="1600200"/>
            <a:ext cx="2560320" cy="1051560"/>
          </a:xfrm>
          <a:prstGeom prst="roundRect">
            <a:avLst>
              <a:gd name="adj" fmla="val 6957"/>
            </a:avLst>
          </a:prstGeom>
          <a:solidFill>
            <a:srgbClr val="111827"/>
          </a:solidFill>
          <a:ln w="11430">
            <a:solidFill>
              <a:srgbClr val="D4AF37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AI Trainer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Courses + quizzes</a:t>
            </a:r>
            <a:endParaRPr lang="en-US" sz="1020" dirty="0"/>
          </a:p>
        </p:txBody>
      </p:sp>
      <p:sp>
        <p:nvSpPr>
          <p:cNvPr id="9" name="Text 7"/>
          <p:cNvSpPr/>
          <p:nvPr/>
        </p:nvSpPr>
        <p:spPr>
          <a:xfrm>
            <a:off x="3611880" y="1600200"/>
            <a:ext cx="2560320" cy="1051560"/>
          </a:xfrm>
          <a:prstGeom prst="roundRect">
            <a:avLst>
              <a:gd name="adj" fmla="val 6957"/>
            </a:avLst>
          </a:prstGeom>
          <a:solidFill>
            <a:srgbClr val="111827"/>
          </a:solidFill>
          <a:ln w="11430">
            <a:solidFill>
              <a:srgbClr val="06B6D4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AI CRM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Lead nudges + follow-up</a:t>
            </a:r>
            <a:endParaRPr lang="en-US" sz="1020" dirty="0"/>
          </a:p>
        </p:txBody>
      </p:sp>
      <p:sp>
        <p:nvSpPr>
          <p:cNvPr id="10" name="Text 8"/>
          <p:cNvSpPr/>
          <p:nvPr/>
        </p:nvSpPr>
        <p:spPr>
          <a:xfrm>
            <a:off x="6492240" y="1600200"/>
            <a:ext cx="2560320" cy="1051560"/>
          </a:xfrm>
          <a:prstGeom prst="roundRect">
            <a:avLst>
              <a:gd name="adj" fmla="val 6957"/>
            </a:avLst>
          </a:prstGeom>
          <a:solidFill>
            <a:srgbClr val="111827"/>
          </a:solidFill>
          <a:ln w="11430">
            <a:solidFill>
              <a:srgbClr val="22C55E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AI Sales Coach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Objection practice</a:t>
            </a:r>
            <a:endParaRPr lang="en-US" sz="1020" dirty="0"/>
          </a:p>
        </p:txBody>
      </p:sp>
      <p:sp>
        <p:nvSpPr>
          <p:cNvPr id="11" name="Text 9"/>
          <p:cNvSpPr/>
          <p:nvPr/>
        </p:nvSpPr>
        <p:spPr>
          <a:xfrm>
            <a:off x="9372600" y="1600200"/>
            <a:ext cx="2560320" cy="1051560"/>
          </a:xfrm>
          <a:prstGeom prst="roundRect">
            <a:avLst>
              <a:gd name="adj" fmla="val 6957"/>
            </a:avLst>
          </a:prstGeom>
          <a:solidFill>
            <a:srgbClr val="111827"/>
          </a:solidFill>
          <a:ln w="11430">
            <a:solidFill>
              <a:srgbClr val="8B5CF6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AI Auditor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Risk + compliance</a:t>
            </a:r>
            <a:endParaRPr lang="en-US" sz="1020" dirty="0"/>
          </a:p>
        </p:txBody>
      </p:sp>
      <p:sp>
        <p:nvSpPr>
          <p:cNvPr id="12" name="Text 10"/>
          <p:cNvSpPr/>
          <p:nvPr/>
        </p:nvSpPr>
        <p:spPr>
          <a:xfrm>
            <a:off x="731520" y="3154680"/>
            <a:ext cx="2560320" cy="1051560"/>
          </a:xfrm>
          <a:prstGeom prst="roundRect">
            <a:avLst>
              <a:gd name="adj" fmla="val 6957"/>
            </a:avLst>
          </a:prstGeom>
          <a:solidFill>
            <a:srgbClr val="111827"/>
          </a:solidFill>
          <a:ln w="11430">
            <a:solidFill>
              <a:srgbClr val="F59E0B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AI Social Coach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Family + impact</a:t>
            </a:r>
            <a:endParaRPr lang="en-US" sz="1020" dirty="0"/>
          </a:p>
        </p:txBody>
      </p:sp>
      <p:sp>
        <p:nvSpPr>
          <p:cNvPr id="13" name="Text 11"/>
          <p:cNvSpPr/>
          <p:nvPr/>
        </p:nvSpPr>
        <p:spPr>
          <a:xfrm>
            <a:off x="3611880" y="3154680"/>
            <a:ext cx="2560320" cy="1051560"/>
          </a:xfrm>
          <a:prstGeom prst="roundRect">
            <a:avLst>
              <a:gd name="adj" fmla="val 6957"/>
            </a:avLst>
          </a:prstGeom>
          <a:solidFill>
            <a:srgbClr val="111827"/>
          </a:solidFill>
          <a:ln w="11430">
            <a:solidFill>
              <a:srgbClr val="3B82F6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AI Research Agent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Market + schemes</a:t>
            </a:r>
            <a:endParaRPr lang="en-US" sz="1020" dirty="0"/>
          </a:p>
        </p:txBody>
      </p:sp>
      <p:sp>
        <p:nvSpPr>
          <p:cNvPr id="14" name="Text 12"/>
          <p:cNvSpPr/>
          <p:nvPr/>
        </p:nvSpPr>
        <p:spPr>
          <a:xfrm>
            <a:off x="6492240" y="3154680"/>
            <a:ext cx="2560320" cy="1051560"/>
          </a:xfrm>
          <a:prstGeom prst="roundRect">
            <a:avLst>
              <a:gd name="adj" fmla="val 6957"/>
            </a:avLst>
          </a:prstGeom>
          <a:solidFill>
            <a:srgbClr val="111827"/>
          </a:solidFill>
          <a:ln w="11430">
            <a:solidFill>
              <a:srgbClr val="D4AF37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AI Founder Assistant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Strategy + command</a:t>
            </a:r>
            <a:endParaRPr lang="en-US" sz="1020" dirty="0"/>
          </a:p>
        </p:txBody>
      </p:sp>
      <p:sp>
        <p:nvSpPr>
          <p:cNvPr id="15" name="Text 13"/>
          <p:cNvSpPr/>
          <p:nvPr/>
        </p:nvSpPr>
        <p:spPr>
          <a:xfrm>
            <a:off x="9372600" y="3154680"/>
            <a:ext cx="2560320" cy="1051560"/>
          </a:xfrm>
          <a:prstGeom prst="roundRect">
            <a:avLst>
              <a:gd name="adj" fmla="val 6957"/>
            </a:avLst>
          </a:prstGeom>
          <a:solidFill>
            <a:srgbClr val="111827"/>
          </a:solidFill>
          <a:ln w="11430">
            <a:solidFill>
              <a:srgbClr val="22C55E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AI Legal Helper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Docs + checklists</a:t>
            </a:r>
            <a:endParaRPr lang="en-US" sz="1020" dirty="0"/>
          </a:p>
        </p:txBody>
      </p:sp>
      <p:sp>
        <p:nvSpPr>
          <p:cNvPr id="16" name="Text 14"/>
          <p:cNvSpPr/>
          <p:nvPr/>
        </p:nvSpPr>
        <p:spPr>
          <a:xfrm>
            <a:off x="1097280" y="4846320"/>
            <a:ext cx="9966960" cy="822960"/>
          </a:xfrm>
          <a:prstGeom prst="roundRect">
            <a:avLst>
              <a:gd name="adj" fmla="val 8889"/>
            </a:avLst>
          </a:prstGeom>
          <a:solidFill>
            <a:srgbClr val="111827"/>
          </a:solidFill>
          <a:ln w="11430">
            <a:solidFill>
              <a:srgbClr val="EF4444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Governance principle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AI must empower people, improve transparency and reduce errors — never manipulate users or replace human empathy.</a:t>
            </a:r>
            <a:endParaRPr lang="en-US" sz="1020" dirty="0"/>
          </a:p>
        </p:txBody>
      </p:sp>
      <p:sp>
        <p:nvSpPr>
          <p:cNvPr id="17" name="Text 15"/>
          <p:cNvSpPr/>
          <p:nvPr/>
        </p:nvSpPr>
        <p:spPr>
          <a:xfrm>
            <a:off x="7589520" y="6199632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9CA3AF"/>
                </a:solidFill>
              </a:rPr>
              <a:t>Styflowne × Earnifyy × Mission Virasat</a:t>
            </a:r>
            <a:endParaRPr lang="en-US" sz="750" dirty="0"/>
          </a:p>
        </p:txBody>
      </p:sp>
      <p:sp>
        <p:nvSpPr>
          <p:cNvPr id="18" name="Text 16"/>
          <p:cNvSpPr/>
          <p:nvPr/>
        </p:nvSpPr>
        <p:spPr>
          <a:xfrm>
            <a:off x="11292840" y="6199632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D4AF37"/>
                </a:solidFill>
              </a:rPr>
              <a:t>28</a:t>
            </a:r>
            <a:endParaRPr lang="en-US" sz="75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0A0F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 w="12700">
            <a:solidFill>
              <a:srgbClr val="0A0F1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473952"/>
            <a:ext cx="11064240" cy="0"/>
          </a:xfrm>
          <a:prstGeom prst="line">
            <a:avLst/>
          </a:prstGeom>
          <a:noFill/>
          <a:ln w="1016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6199632"/>
            <a:ext cx="4206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9CA3A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TRUST ENGINE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310896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D4AF37"/>
                </a:solidFill>
              </a:rPr>
              <a:t>SCORING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66928" y="512064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Earnifyy Index: growth beyond earnings</a:t>
            </a:r>
            <a:endParaRPr lang="en-US" sz="2700" dirty="0"/>
          </a:p>
        </p:txBody>
      </p:sp>
      <p:sp>
        <p:nvSpPr>
          <p:cNvPr id="7" name="Text 5"/>
          <p:cNvSpPr/>
          <p:nvPr/>
        </p:nvSpPr>
        <p:spPr>
          <a:xfrm>
            <a:off x="594360" y="1005840"/>
            <a:ext cx="9601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9CA3AF"/>
                </a:solidFill>
              </a:rPr>
              <a:t>A multi-dimensional score makes performance visible without reducing people to only revenue targets.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31520" y="1645920"/>
            <a:ext cx="3337560" cy="1234440"/>
          </a:xfrm>
          <a:prstGeom prst="roundRect">
            <a:avLst>
              <a:gd name="adj" fmla="val 5926"/>
            </a:avLst>
          </a:prstGeom>
          <a:solidFill>
            <a:srgbClr val="111827"/>
          </a:solidFill>
          <a:ln w="11430">
            <a:solidFill>
              <a:srgbClr val="D4AF37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Business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Leads · revenue · delivery</a:t>
            </a:r>
            <a:endParaRPr lang="en-US" sz="1020" dirty="0"/>
          </a:p>
        </p:txBody>
      </p:sp>
      <p:sp>
        <p:nvSpPr>
          <p:cNvPr id="9" name="Text 7"/>
          <p:cNvSpPr/>
          <p:nvPr/>
        </p:nvSpPr>
        <p:spPr>
          <a:xfrm>
            <a:off x="4434840" y="1645920"/>
            <a:ext cx="3337560" cy="1234440"/>
          </a:xfrm>
          <a:prstGeom prst="roundRect">
            <a:avLst>
              <a:gd name="adj" fmla="val 5926"/>
            </a:avLst>
          </a:prstGeom>
          <a:solidFill>
            <a:srgbClr val="111827"/>
          </a:solidFill>
          <a:ln w="11430">
            <a:solidFill>
              <a:srgbClr val="06B6D4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Trust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KYC · complaints · ethics</a:t>
            </a:r>
            <a:endParaRPr lang="en-US" sz="1020" dirty="0"/>
          </a:p>
        </p:txBody>
      </p:sp>
      <p:sp>
        <p:nvSpPr>
          <p:cNvPr id="10" name="Text 8"/>
          <p:cNvSpPr/>
          <p:nvPr/>
        </p:nvSpPr>
        <p:spPr>
          <a:xfrm>
            <a:off x="8138160" y="1645920"/>
            <a:ext cx="3337560" cy="1234440"/>
          </a:xfrm>
          <a:prstGeom prst="roundRect">
            <a:avLst>
              <a:gd name="adj" fmla="val 5926"/>
            </a:avLst>
          </a:prstGeom>
          <a:solidFill>
            <a:srgbClr val="111827"/>
          </a:solidFill>
          <a:ln w="11430">
            <a:solidFill>
              <a:srgbClr val="22C55E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Learning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Courses · practice · progress</a:t>
            </a:r>
            <a:endParaRPr lang="en-US" sz="1020" dirty="0"/>
          </a:p>
        </p:txBody>
      </p:sp>
      <p:sp>
        <p:nvSpPr>
          <p:cNvPr id="11" name="Text 9"/>
          <p:cNvSpPr/>
          <p:nvPr/>
        </p:nvSpPr>
        <p:spPr>
          <a:xfrm>
            <a:off x="731520" y="3474720"/>
            <a:ext cx="3337560" cy="1234440"/>
          </a:xfrm>
          <a:prstGeom prst="roundRect">
            <a:avLst>
              <a:gd name="adj" fmla="val 5926"/>
            </a:avLst>
          </a:prstGeom>
          <a:solidFill>
            <a:srgbClr val="111827"/>
          </a:solidFill>
          <a:ln w="11430">
            <a:solidFill>
              <a:srgbClr val="8B5CF6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Leadership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Mentoring · retention · team</a:t>
            </a:r>
            <a:endParaRPr lang="en-US" sz="1020" dirty="0"/>
          </a:p>
        </p:txBody>
      </p:sp>
      <p:sp>
        <p:nvSpPr>
          <p:cNvPr id="12" name="Text 10"/>
          <p:cNvSpPr/>
          <p:nvPr/>
        </p:nvSpPr>
        <p:spPr>
          <a:xfrm>
            <a:off x="4434840" y="3474720"/>
            <a:ext cx="3337560" cy="1234440"/>
          </a:xfrm>
          <a:prstGeom prst="roundRect">
            <a:avLst>
              <a:gd name="adj" fmla="val 5926"/>
            </a:avLst>
          </a:prstGeom>
          <a:solidFill>
            <a:srgbClr val="111827"/>
          </a:solidFill>
          <a:ln w="11430">
            <a:solidFill>
              <a:srgbClr val="F59E0B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Innovation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Ideas · implementation</a:t>
            </a:r>
            <a:endParaRPr lang="en-US" sz="1020" dirty="0"/>
          </a:p>
        </p:txBody>
      </p:sp>
      <p:sp>
        <p:nvSpPr>
          <p:cNvPr id="13" name="Text 11"/>
          <p:cNvSpPr/>
          <p:nvPr/>
        </p:nvSpPr>
        <p:spPr>
          <a:xfrm>
            <a:off x="8138160" y="3474720"/>
            <a:ext cx="3337560" cy="1234440"/>
          </a:xfrm>
          <a:prstGeom prst="roundRect">
            <a:avLst>
              <a:gd name="adj" fmla="val 5926"/>
            </a:avLst>
          </a:prstGeom>
          <a:solidFill>
            <a:srgbClr val="111827"/>
          </a:solidFill>
          <a:ln w="11430">
            <a:solidFill>
              <a:srgbClr val="3B82F6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Impact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Families · students · service</a:t>
            </a:r>
            <a:endParaRPr lang="en-US" sz="1020" dirty="0"/>
          </a:p>
        </p:txBody>
      </p:sp>
      <p:sp>
        <p:nvSpPr>
          <p:cNvPr id="14" name="Text 12"/>
          <p:cNvSpPr/>
          <p:nvPr/>
        </p:nvSpPr>
        <p:spPr>
          <a:xfrm>
            <a:off x="7589520" y="6199632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9CA3AF"/>
                </a:solidFill>
              </a:rPr>
              <a:t>Styflowne × Earnifyy × Mission Virasat</a:t>
            </a:r>
            <a:endParaRPr lang="en-US" sz="750" dirty="0"/>
          </a:p>
        </p:txBody>
      </p:sp>
      <p:sp>
        <p:nvSpPr>
          <p:cNvPr id="15" name="Text 13"/>
          <p:cNvSpPr/>
          <p:nvPr/>
        </p:nvSpPr>
        <p:spPr>
          <a:xfrm>
            <a:off x="11292840" y="6199632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D4AF37"/>
                </a:solidFill>
              </a:rPr>
              <a:t>29</a:t>
            </a:r>
            <a:endParaRPr lang="en-US" sz="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0F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 w="12700">
            <a:solidFill>
              <a:srgbClr val="0A0F1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473952"/>
            <a:ext cx="11064240" cy="0"/>
          </a:xfrm>
          <a:prstGeom prst="line">
            <a:avLst/>
          </a:prstGeom>
          <a:noFill/>
          <a:ln w="1016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6199632"/>
            <a:ext cx="4206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9CA3A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1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731520" y="109728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4AF37"/>
                </a:solidFill>
              </a:rPr>
              <a:t>SECTION 1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713232" y="1508760"/>
            <a:ext cx="74980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000" b="1" dirty="0">
                <a:solidFill>
                  <a:srgbClr val="F8FAFC"/>
                </a:solidFill>
              </a:rPr>
              <a:t>Strategic Thesis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749808" y="2788920"/>
            <a:ext cx="7498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9CA3AF"/>
                </a:solidFill>
              </a:rPr>
              <a:t>Why this ecosystem exists, why now, and why it can become a long-term platform.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749808" y="3657600"/>
            <a:ext cx="3749040" cy="0"/>
          </a:xfrm>
          <a:prstGeom prst="line">
            <a:avLst/>
          </a:prstGeom>
          <a:noFill/>
          <a:ln w="19050">
            <a:solidFill>
              <a:srgbClr val="D4AF3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589520" y="6199632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9CA3AF"/>
                </a:solidFill>
              </a:rPr>
              <a:t>Styflowne × Earnifyy × Mission Virasat</a:t>
            </a:r>
            <a:endParaRPr lang="en-US" sz="750" dirty="0"/>
          </a:p>
        </p:txBody>
      </p:sp>
      <p:sp>
        <p:nvSpPr>
          <p:cNvPr id="10" name="Text 8"/>
          <p:cNvSpPr/>
          <p:nvPr/>
        </p:nvSpPr>
        <p:spPr>
          <a:xfrm>
            <a:off x="11292840" y="6199632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D4AF37"/>
                </a:solidFill>
              </a:rPr>
              <a:t>03</a:t>
            </a:r>
            <a:endParaRPr lang="en-US" sz="75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0A0F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 w="12700">
            <a:solidFill>
              <a:srgbClr val="0A0F1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473952"/>
            <a:ext cx="11064240" cy="0"/>
          </a:xfrm>
          <a:prstGeom prst="line">
            <a:avLst/>
          </a:prstGeom>
          <a:noFill/>
          <a:ln w="1016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6199632"/>
            <a:ext cx="4206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9CA3A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IMPACT DASHBOARD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310896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D4AF37"/>
                </a:solidFill>
              </a:rPr>
              <a:t>IMPACT METRICS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66928" y="512064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Impact should be visible, verifiable and auditable</a:t>
            </a:r>
            <a:endParaRPr lang="en-US" sz="2700" dirty="0"/>
          </a:p>
        </p:txBody>
      </p:sp>
      <p:sp>
        <p:nvSpPr>
          <p:cNvPr id="7" name="Text 5"/>
          <p:cNvSpPr/>
          <p:nvPr/>
        </p:nvSpPr>
        <p:spPr>
          <a:xfrm>
            <a:off x="594360" y="1005840"/>
            <a:ext cx="9601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9CA3AF"/>
                </a:solidFill>
              </a:rPr>
              <a:t>Mission Virasat creates an impact layer that tracks families, students, jobs, businesses, trees, volunteer hours and literacy outcomes.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77240" y="1554480"/>
            <a:ext cx="2468880" cy="987552"/>
          </a:xfrm>
          <a:prstGeom prst="roundRect">
            <a:avLst>
              <a:gd name="adj" fmla="val 7407"/>
            </a:avLst>
          </a:prstGeom>
          <a:solidFill>
            <a:srgbClr val="111827"/>
          </a:solidFill>
          <a:ln w="11430">
            <a:solidFill>
              <a:srgbClr val="D4AF37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Families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One Leader model</a:t>
            </a:r>
            <a:endParaRPr lang="en-US" sz="1020" dirty="0"/>
          </a:p>
        </p:txBody>
      </p:sp>
      <p:sp>
        <p:nvSpPr>
          <p:cNvPr id="9" name="Text 7"/>
          <p:cNvSpPr/>
          <p:nvPr/>
        </p:nvSpPr>
        <p:spPr>
          <a:xfrm>
            <a:off x="3566160" y="1554480"/>
            <a:ext cx="2468880" cy="987552"/>
          </a:xfrm>
          <a:prstGeom prst="roundRect">
            <a:avLst>
              <a:gd name="adj" fmla="val 7407"/>
            </a:avLst>
          </a:prstGeom>
          <a:solidFill>
            <a:srgbClr val="111827"/>
          </a:solidFill>
          <a:ln w="11430">
            <a:solidFill>
              <a:srgbClr val="06B6D4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Students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Mentored + trained</a:t>
            </a:r>
            <a:endParaRPr lang="en-US" sz="1020" dirty="0"/>
          </a:p>
        </p:txBody>
      </p:sp>
      <p:sp>
        <p:nvSpPr>
          <p:cNvPr id="10" name="Text 8"/>
          <p:cNvSpPr/>
          <p:nvPr/>
        </p:nvSpPr>
        <p:spPr>
          <a:xfrm>
            <a:off x="6355080" y="1554480"/>
            <a:ext cx="2468880" cy="987552"/>
          </a:xfrm>
          <a:prstGeom prst="roundRect">
            <a:avLst>
              <a:gd name="adj" fmla="val 7407"/>
            </a:avLst>
          </a:prstGeom>
          <a:solidFill>
            <a:srgbClr val="111827"/>
          </a:solidFill>
          <a:ln w="11430">
            <a:solidFill>
              <a:srgbClr val="22C55E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Jobs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Created or supported</a:t>
            </a:r>
            <a:endParaRPr lang="en-US" sz="1020" dirty="0"/>
          </a:p>
        </p:txBody>
      </p:sp>
      <p:sp>
        <p:nvSpPr>
          <p:cNvPr id="11" name="Text 9"/>
          <p:cNvSpPr/>
          <p:nvPr/>
        </p:nvSpPr>
        <p:spPr>
          <a:xfrm>
            <a:off x="9144000" y="1554480"/>
            <a:ext cx="2468880" cy="987552"/>
          </a:xfrm>
          <a:prstGeom prst="roundRect">
            <a:avLst>
              <a:gd name="adj" fmla="val 7407"/>
            </a:avLst>
          </a:prstGeom>
          <a:solidFill>
            <a:srgbClr val="111827"/>
          </a:solidFill>
          <a:ln w="11430">
            <a:solidFill>
              <a:srgbClr val="8B5CF6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Businesses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Started or scaled</a:t>
            </a:r>
            <a:endParaRPr lang="en-US" sz="1020" dirty="0"/>
          </a:p>
        </p:txBody>
      </p:sp>
      <p:sp>
        <p:nvSpPr>
          <p:cNvPr id="12" name="Text 10"/>
          <p:cNvSpPr/>
          <p:nvPr/>
        </p:nvSpPr>
        <p:spPr>
          <a:xfrm>
            <a:off x="777240" y="3063240"/>
            <a:ext cx="2468880" cy="987552"/>
          </a:xfrm>
          <a:prstGeom prst="roundRect">
            <a:avLst>
              <a:gd name="adj" fmla="val 7407"/>
            </a:avLst>
          </a:prstGeom>
          <a:solidFill>
            <a:srgbClr val="111827"/>
          </a:solidFill>
          <a:ln w="11430">
            <a:solidFill>
              <a:srgbClr val="D4AF37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Women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Entrepreneurship support</a:t>
            </a:r>
            <a:endParaRPr lang="en-US" sz="1020" dirty="0"/>
          </a:p>
        </p:txBody>
      </p:sp>
      <p:sp>
        <p:nvSpPr>
          <p:cNvPr id="13" name="Text 11"/>
          <p:cNvSpPr/>
          <p:nvPr/>
        </p:nvSpPr>
        <p:spPr>
          <a:xfrm>
            <a:off x="3566160" y="3063240"/>
            <a:ext cx="2468880" cy="987552"/>
          </a:xfrm>
          <a:prstGeom prst="roundRect">
            <a:avLst>
              <a:gd name="adj" fmla="val 7407"/>
            </a:avLst>
          </a:prstGeom>
          <a:solidFill>
            <a:srgbClr val="111827"/>
          </a:solidFill>
          <a:ln w="11430">
            <a:solidFill>
              <a:srgbClr val="06B6D4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Trees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Environment actions</a:t>
            </a:r>
            <a:endParaRPr lang="en-US" sz="1020" dirty="0"/>
          </a:p>
        </p:txBody>
      </p:sp>
      <p:sp>
        <p:nvSpPr>
          <p:cNvPr id="14" name="Text 12"/>
          <p:cNvSpPr/>
          <p:nvPr/>
        </p:nvSpPr>
        <p:spPr>
          <a:xfrm>
            <a:off x="6355080" y="3063240"/>
            <a:ext cx="2468880" cy="987552"/>
          </a:xfrm>
          <a:prstGeom prst="roundRect">
            <a:avLst>
              <a:gd name="adj" fmla="val 7407"/>
            </a:avLst>
          </a:prstGeom>
          <a:solidFill>
            <a:srgbClr val="111827"/>
          </a:solidFill>
          <a:ln w="11430">
            <a:solidFill>
              <a:srgbClr val="22C55E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Hours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Volunteer time</a:t>
            </a:r>
            <a:endParaRPr lang="en-US" sz="1020" dirty="0"/>
          </a:p>
        </p:txBody>
      </p:sp>
      <p:sp>
        <p:nvSpPr>
          <p:cNvPr id="15" name="Text 13"/>
          <p:cNvSpPr/>
          <p:nvPr/>
        </p:nvSpPr>
        <p:spPr>
          <a:xfrm>
            <a:off x="9144000" y="3063240"/>
            <a:ext cx="2468880" cy="987552"/>
          </a:xfrm>
          <a:prstGeom prst="roundRect">
            <a:avLst>
              <a:gd name="adj" fmla="val 7407"/>
            </a:avLst>
          </a:prstGeom>
          <a:solidFill>
            <a:srgbClr val="111827"/>
          </a:solidFill>
          <a:ln w="11430">
            <a:solidFill>
              <a:srgbClr val="8B5CF6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Literacy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Finance + AI</a:t>
            </a:r>
            <a:endParaRPr lang="en-US" sz="1020" dirty="0"/>
          </a:p>
        </p:txBody>
      </p:sp>
      <p:sp>
        <p:nvSpPr>
          <p:cNvPr id="16" name="Text 14"/>
          <p:cNvSpPr/>
          <p:nvPr/>
        </p:nvSpPr>
        <p:spPr>
          <a:xfrm>
            <a:off x="914400" y="4800600"/>
            <a:ext cx="10241280" cy="685800"/>
          </a:xfrm>
          <a:prstGeom prst="roundRect">
            <a:avLst>
              <a:gd name="adj" fmla="val 10667"/>
            </a:avLst>
          </a:prstGeom>
          <a:solidFill>
            <a:srgbClr val="111827"/>
          </a:solidFill>
          <a:ln w="11430">
            <a:solidFill>
              <a:srgbClr val="EF4444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Rule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Impact contribution must be transparent, consent-based, auditable and compliant with applicable law.</a:t>
            </a:r>
            <a:endParaRPr lang="en-US" sz="1020" dirty="0"/>
          </a:p>
        </p:txBody>
      </p:sp>
      <p:sp>
        <p:nvSpPr>
          <p:cNvPr id="17" name="Text 15"/>
          <p:cNvSpPr/>
          <p:nvPr/>
        </p:nvSpPr>
        <p:spPr>
          <a:xfrm>
            <a:off x="7589520" y="6199632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9CA3AF"/>
                </a:solidFill>
              </a:rPr>
              <a:t>Styflowne × Earnifyy × Mission Virasat</a:t>
            </a:r>
            <a:endParaRPr lang="en-US" sz="750" dirty="0"/>
          </a:p>
        </p:txBody>
      </p:sp>
      <p:sp>
        <p:nvSpPr>
          <p:cNvPr id="18" name="Text 16"/>
          <p:cNvSpPr/>
          <p:nvPr/>
        </p:nvSpPr>
        <p:spPr>
          <a:xfrm>
            <a:off x="11292840" y="6199632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D4AF37"/>
                </a:solidFill>
              </a:rPr>
              <a:t>30</a:t>
            </a:r>
            <a:endParaRPr lang="en-US" sz="75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0A0F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 w="12700">
            <a:solidFill>
              <a:srgbClr val="0A0F1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473952"/>
            <a:ext cx="11064240" cy="0"/>
          </a:xfrm>
          <a:prstGeom prst="line">
            <a:avLst/>
          </a:prstGeom>
          <a:noFill/>
          <a:ln w="1016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6199632"/>
            <a:ext cx="4206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9CA3A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4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731520" y="109728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4AF37"/>
                </a:solidFill>
              </a:rPr>
              <a:t>SECTION 4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713232" y="1508760"/>
            <a:ext cx="74980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000" b="1" dirty="0">
                <a:solidFill>
                  <a:srgbClr val="F8FAFC"/>
                </a:solidFill>
              </a:rPr>
              <a:t>Growth, Market &amp; Partnerships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749808" y="2788920"/>
            <a:ext cx="7498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9CA3AF"/>
                </a:solidFill>
              </a:rPr>
              <a:t>How the ecosystem can attract members, partners, institutions and investors.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749808" y="3657600"/>
            <a:ext cx="3749040" cy="0"/>
          </a:xfrm>
          <a:prstGeom prst="line">
            <a:avLst/>
          </a:prstGeom>
          <a:noFill/>
          <a:ln w="19050">
            <a:solidFill>
              <a:srgbClr val="D4AF3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589520" y="6199632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9CA3AF"/>
                </a:solidFill>
              </a:rPr>
              <a:t>Styflowne × Earnifyy × Mission Virasat</a:t>
            </a:r>
            <a:endParaRPr lang="en-US" sz="750" dirty="0"/>
          </a:p>
        </p:txBody>
      </p:sp>
      <p:sp>
        <p:nvSpPr>
          <p:cNvPr id="10" name="Text 8"/>
          <p:cNvSpPr/>
          <p:nvPr/>
        </p:nvSpPr>
        <p:spPr>
          <a:xfrm>
            <a:off x="11292840" y="6199632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D4AF37"/>
                </a:solidFill>
              </a:rPr>
              <a:t>31</a:t>
            </a:r>
            <a:endParaRPr lang="en-US" sz="75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0A0F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 w="12700">
            <a:solidFill>
              <a:srgbClr val="0A0F1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473952"/>
            <a:ext cx="11064240" cy="0"/>
          </a:xfrm>
          <a:prstGeom prst="line">
            <a:avLst/>
          </a:prstGeom>
          <a:noFill/>
          <a:ln w="1016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6199632"/>
            <a:ext cx="4206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9CA3A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GO-TO-MARKET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310896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D4AF37"/>
                </a:solidFill>
              </a:rPr>
              <a:t>GROWTH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66928" y="512064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Community-led growth with industry-specific funnels</a:t>
            </a:r>
            <a:endParaRPr lang="en-US" sz="2700" dirty="0"/>
          </a:p>
        </p:txBody>
      </p:sp>
      <p:sp>
        <p:nvSpPr>
          <p:cNvPr id="7" name="Text 5"/>
          <p:cNvSpPr/>
          <p:nvPr/>
        </p:nvSpPr>
        <p:spPr>
          <a:xfrm>
            <a:off x="594360" y="1005840"/>
            <a:ext cx="9601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9CA3AF"/>
                </a:solidFill>
              </a:rPr>
              <a:t>The GTM strategy blends member onboarding, vertical guilds, live training, local chapters and partner-led distribution.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31520" y="1874520"/>
            <a:ext cx="1229868" cy="566928"/>
          </a:xfrm>
          <a:prstGeom prst="roundRect">
            <a:avLst>
              <a:gd name="adj" fmla="val 12903"/>
            </a:avLst>
          </a:prstGeom>
          <a:solidFill>
            <a:srgbClr val="111827"/>
          </a:solidFill>
          <a:ln w="10160">
            <a:solidFill>
              <a:srgbClr val="D4AF37">
                <a:alpha val="70000"/>
              </a:srgbClr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8FAFC"/>
                </a:solidFill>
              </a:rPr>
              <a:t>Content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1979676" y="2157984"/>
            <a:ext cx="73152" cy="0"/>
          </a:xfrm>
          <a:prstGeom prst="line">
            <a:avLst/>
          </a:prstGeom>
          <a:noFill/>
          <a:ln w="10160">
            <a:solidFill>
              <a:srgbClr val="D4AF37"/>
            </a:solidFill>
            <a:prstDash val="solid"/>
            <a:headEnd type="none"/>
            <a:tailEnd type="triangle"/>
          </a:ln>
        </p:spPr>
      </p:sp>
      <p:sp>
        <p:nvSpPr>
          <p:cNvPr id="10" name="Text 8"/>
          <p:cNvSpPr/>
          <p:nvPr/>
        </p:nvSpPr>
        <p:spPr>
          <a:xfrm>
            <a:off x="2071116" y="1874520"/>
            <a:ext cx="1229868" cy="566928"/>
          </a:xfrm>
          <a:prstGeom prst="roundRect">
            <a:avLst>
              <a:gd name="adj" fmla="val 12903"/>
            </a:avLst>
          </a:prstGeom>
          <a:solidFill>
            <a:srgbClr val="111827"/>
          </a:solidFill>
          <a:ln w="10160">
            <a:solidFill>
              <a:srgbClr val="D4AF37">
                <a:alpha val="70000"/>
              </a:srgbClr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8FAFC"/>
                </a:solidFill>
              </a:rPr>
              <a:t>Community</a:t>
            </a:r>
            <a:endParaRPr lang="en-US" sz="850" dirty="0"/>
          </a:p>
        </p:txBody>
      </p:sp>
      <p:sp>
        <p:nvSpPr>
          <p:cNvPr id="11" name="Shape 9"/>
          <p:cNvSpPr/>
          <p:nvPr/>
        </p:nvSpPr>
        <p:spPr>
          <a:xfrm>
            <a:off x="3319272" y="2157984"/>
            <a:ext cx="73152" cy="0"/>
          </a:xfrm>
          <a:prstGeom prst="line">
            <a:avLst/>
          </a:prstGeom>
          <a:noFill/>
          <a:ln w="10160">
            <a:solidFill>
              <a:srgbClr val="D4AF37"/>
            </a:solidFill>
            <a:prstDash val="solid"/>
            <a:headEnd type="none"/>
            <a:tailEnd type="triangle"/>
          </a:ln>
        </p:spPr>
      </p:sp>
      <p:sp>
        <p:nvSpPr>
          <p:cNvPr id="12" name="Text 10"/>
          <p:cNvSpPr/>
          <p:nvPr/>
        </p:nvSpPr>
        <p:spPr>
          <a:xfrm>
            <a:off x="3410712" y="1874520"/>
            <a:ext cx="1229868" cy="566928"/>
          </a:xfrm>
          <a:prstGeom prst="roundRect">
            <a:avLst>
              <a:gd name="adj" fmla="val 12903"/>
            </a:avLst>
          </a:prstGeom>
          <a:solidFill>
            <a:srgbClr val="111827"/>
          </a:solidFill>
          <a:ln w="10160">
            <a:solidFill>
              <a:srgbClr val="D4AF37">
                <a:alpha val="70000"/>
              </a:srgbClr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8FAFC"/>
                </a:solidFill>
              </a:rPr>
              <a:t>Training</a:t>
            </a:r>
            <a:endParaRPr lang="en-US" sz="850" dirty="0"/>
          </a:p>
        </p:txBody>
      </p:sp>
      <p:sp>
        <p:nvSpPr>
          <p:cNvPr id="13" name="Shape 11"/>
          <p:cNvSpPr/>
          <p:nvPr/>
        </p:nvSpPr>
        <p:spPr>
          <a:xfrm>
            <a:off x="4658868" y="2157984"/>
            <a:ext cx="73152" cy="0"/>
          </a:xfrm>
          <a:prstGeom prst="line">
            <a:avLst/>
          </a:prstGeom>
          <a:noFill/>
          <a:ln w="10160">
            <a:solidFill>
              <a:srgbClr val="D4AF37"/>
            </a:solidFill>
            <a:prstDash val="solid"/>
            <a:headEnd type="none"/>
            <a:tailEnd type="triangle"/>
          </a:ln>
        </p:spPr>
      </p:sp>
      <p:sp>
        <p:nvSpPr>
          <p:cNvPr id="14" name="Text 12"/>
          <p:cNvSpPr/>
          <p:nvPr/>
        </p:nvSpPr>
        <p:spPr>
          <a:xfrm>
            <a:off x="4750308" y="1874520"/>
            <a:ext cx="1229868" cy="566928"/>
          </a:xfrm>
          <a:prstGeom prst="roundRect">
            <a:avLst>
              <a:gd name="adj" fmla="val 12903"/>
            </a:avLst>
          </a:prstGeom>
          <a:solidFill>
            <a:srgbClr val="111827"/>
          </a:solidFill>
          <a:ln w="10160">
            <a:solidFill>
              <a:srgbClr val="D4AF37">
                <a:alpha val="70000"/>
              </a:srgbClr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8FAFC"/>
                </a:solidFill>
              </a:rPr>
              <a:t>Guild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5998464" y="2157984"/>
            <a:ext cx="73152" cy="0"/>
          </a:xfrm>
          <a:prstGeom prst="line">
            <a:avLst/>
          </a:prstGeom>
          <a:noFill/>
          <a:ln w="10160">
            <a:solidFill>
              <a:srgbClr val="D4AF37"/>
            </a:solidFill>
            <a:prstDash val="solid"/>
            <a:headEnd type="none"/>
            <a:tailEnd type="triangle"/>
          </a:ln>
        </p:spPr>
      </p:sp>
      <p:sp>
        <p:nvSpPr>
          <p:cNvPr id="16" name="Text 14"/>
          <p:cNvSpPr/>
          <p:nvPr/>
        </p:nvSpPr>
        <p:spPr>
          <a:xfrm>
            <a:off x="6089904" y="1874520"/>
            <a:ext cx="1229868" cy="566928"/>
          </a:xfrm>
          <a:prstGeom prst="roundRect">
            <a:avLst>
              <a:gd name="adj" fmla="val 12903"/>
            </a:avLst>
          </a:prstGeom>
          <a:solidFill>
            <a:srgbClr val="111827"/>
          </a:solidFill>
          <a:ln w="10160">
            <a:solidFill>
              <a:srgbClr val="D4AF37">
                <a:alpha val="70000"/>
              </a:srgbClr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8FAFC"/>
                </a:solidFill>
              </a:rPr>
              <a:t>Lead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7338060" y="2157984"/>
            <a:ext cx="73152" cy="0"/>
          </a:xfrm>
          <a:prstGeom prst="line">
            <a:avLst/>
          </a:prstGeom>
          <a:noFill/>
          <a:ln w="10160">
            <a:solidFill>
              <a:srgbClr val="D4AF37"/>
            </a:solidFill>
            <a:prstDash val="solid"/>
            <a:headEnd type="none"/>
            <a:tailEnd type="triangle"/>
          </a:ln>
        </p:spPr>
      </p:sp>
      <p:sp>
        <p:nvSpPr>
          <p:cNvPr id="18" name="Text 16"/>
          <p:cNvSpPr/>
          <p:nvPr/>
        </p:nvSpPr>
        <p:spPr>
          <a:xfrm>
            <a:off x="7429500" y="1874520"/>
            <a:ext cx="1229868" cy="566928"/>
          </a:xfrm>
          <a:prstGeom prst="roundRect">
            <a:avLst>
              <a:gd name="adj" fmla="val 12903"/>
            </a:avLst>
          </a:prstGeom>
          <a:solidFill>
            <a:srgbClr val="111827"/>
          </a:solidFill>
          <a:ln w="10160">
            <a:solidFill>
              <a:srgbClr val="D4AF37">
                <a:alpha val="70000"/>
              </a:srgbClr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8FAFC"/>
                </a:solidFill>
              </a:rPr>
              <a:t>Client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8677656" y="2157984"/>
            <a:ext cx="73152" cy="0"/>
          </a:xfrm>
          <a:prstGeom prst="line">
            <a:avLst/>
          </a:prstGeom>
          <a:noFill/>
          <a:ln w="10160">
            <a:solidFill>
              <a:srgbClr val="D4AF37"/>
            </a:solidFill>
            <a:prstDash val="solid"/>
            <a:headEnd type="none"/>
            <a:tailEnd type="triangle"/>
          </a:ln>
        </p:spPr>
      </p:sp>
      <p:sp>
        <p:nvSpPr>
          <p:cNvPr id="20" name="Text 18"/>
          <p:cNvSpPr/>
          <p:nvPr/>
        </p:nvSpPr>
        <p:spPr>
          <a:xfrm>
            <a:off x="8769096" y="1874520"/>
            <a:ext cx="1229868" cy="566928"/>
          </a:xfrm>
          <a:prstGeom prst="roundRect">
            <a:avLst>
              <a:gd name="adj" fmla="val 12903"/>
            </a:avLst>
          </a:prstGeom>
          <a:solidFill>
            <a:srgbClr val="111827"/>
          </a:solidFill>
          <a:ln w="10160">
            <a:solidFill>
              <a:srgbClr val="D4AF37">
                <a:alpha val="70000"/>
              </a:srgbClr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8FAFC"/>
                </a:solidFill>
              </a:rPr>
              <a:t>Revenue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10017252" y="2157984"/>
            <a:ext cx="73152" cy="0"/>
          </a:xfrm>
          <a:prstGeom prst="line">
            <a:avLst/>
          </a:prstGeom>
          <a:noFill/>
          <a:ln w="10160">
            <a:solidFill>
              <a:srgbClr val="D4AF37"/>
            </a:solidFill>
            <a:prstDash val="solid"/>
            <a:headEnd type="none"/>
            <a:tailEnd type="triangle"/>
          </a:ln>
        </p:spPr>
      </p:sp>
      <p:sp>
        <p:nvSpPr>
          <p:cNvPr id="22" name="Text 20"/>
          <p:cNvSpPr/>
          <p:nvPr/>
        </p:nvSpPr>
        <p:spPr>
          <a:xfrm>
            <a:off x="10108692" y="1874520"/>
            <a:ext cx="1229868" cy="566928"/>
          </a:xfrm>
          <a:prstGeom prst="roundRect">
            <a:avLst>
              <a:gd name="adj" fmla="val 12903"/>
            </a:avLst>
          </a:prstGeom>
          <a:solidFill>
            <a:srgbClr val="111827"/>
          </a:solidFill>
          <a:ln w="10160">
            <a:solidFill>
              <a:srgbClr val="D4AF37">
                <a:alpha val="70000"/>
              </a:srgbClr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8FAFC"/>
                </a:solidFill>
              </a:rPr>
              <a:t>Impact</a:t>
            </a:r>
            <a:endParaRPr lang="en-US" sz="850" dirty="0"/>
          </a:p>
        </p:txBody>
      </p:sp>
      <p:sp>
        <p:nvSpPr>
          <p:cNvPr id="23" name="Text 21"/>
          <p:cNvSpPr/>
          <p:nvPr/>
        </p:nvSpPr>
        <p:spPr>
          <a:xfrm>
            <a:off x="914400" y="3108960"/>
            <a:ext cx="10241280" cy="1143000"/>
          </a:xfrm>
          <a:prstGeom prst="roundRect">
            <a:avLst>
              <a:gd name="adj" fmla="val 6400"/>
            </a:avLst>
          </a:prstGeom>
          <a:solidFill>
            <a:srgbClr val="111827"/>
          </a:solidFill>
          <a:ln w="11430">
            <a:solidFill>
              <a:srgbClr val="06B6D4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Primary channels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WhatsApp communities, local chapters, digital campaigns, partner referrals, training webinars, field missions and leadership cohorts.</a:t>
            </a:r>
            <a:endParaRPr lang="en-US" sz="1020" dirty="0"/>
          </a:p>
        </p:txBody>
      </p:sp>
      <p:sp>
        <p:nvSpPr>
          <p:cNvPr id="24" name="Text 22"/>
          <p:cNvSpPr/>
          <p:nvPr/>
        </p:nvSpPr>
        <p:spPr>
          <a:xfrm>
            <a:off x="914400" y="4572000"/>
            <a:ext cx="10241280" cy="822960"/>
          </a:xfrm>
          <a:prstGeom prst="roundRect">
            <a:avLst>
              <a:gd name="adj" fmla="val 8889"/>
            </a:avLst>
          </a:prstGeom>
          <a:solidFill>
            <a:srgbClr val="111827"/>
          </a:solidFill>
          <a:ln w="11430">
            <a:solidFill>
              <a:srgbClr val="22C55E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Conversion principle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Free exploration → verified onboarding → practical training → supervised field work → revenue share → leadership path.</a:t>
            </a:r>
            <a:endParaRPr lang="en-US" sz="1020" dirty="0"/>
          </a:p>
        </p:txBody>
      </p:sp>
      <p:sp>
        <p:nvSpPr>
          <p:cNvPr id="25" name="Text 23"/>
          <p:cNvSpPr/>
          <p:nvPr/>
        </p:nvSpPr>
        <p:spPr>
          <a:xfrm>
            <a:off x="7589520" y="6199632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9CA3AF"/>
                </a:solidFill>
              </a:rPr>
              <a:t>Styflowne × Earnifyy × Mission Virasat</a:t>
            </a:r>
            <a:endParaRPr lang="en-US" sz="750" dirty="0"/>
          </a:p>
        </p:txBody>
      </p:sp>
      <p:sp>
        <p:nvSpPr>
          <p:cNvPr id="26" name="Text 24"/>
          <p:cNvSpPr/>
          <p:nvPr/>
        </p:nvSpPr>
        <p:spPr>
          <a:xfrm>
            <a:off x="11292840" y="6199632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D4AF37"/>
                </a:solidFill>
              </a:rPr>
              <a:t>32</a:t>
            </a:r>
            <a:endParaRPr lang="en-US" sz="75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0A0F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 w="12700">
            <a:solidFill>
              <a:srgbClr val="0A0F1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473952"/>
            <a:ext cx="11064240" cy="0"/>
          </a:xfrm>
          <a:prstGeom prst="line">
            <a:avLst/>
          </a:prstGeom>
          <a:noFill/>
          <a:ln w="1016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6199632"/>
            <a:ext cx="4206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9CA3A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MARKET OPPORTUNITY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310896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D4AF37"/>
                </a:solidFill>
              </a:rPr>
              <a:t>MARKET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66928" y="512064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Positioned at the intersection of multiple fast-growing markets</a:t>
            </a:r>
            <a:endParaRPr lang="en-US" sz="2700" dirty="0"/>
          </a:p>
        </p:txBody>
      </p:sp>
      <p:sp>
        <p:nvSpPr>
          <p:cNvPr id="7" name="Text 5"/>
          <p:cNvSpPr/>
          <p:nvPr/>
        </p:nvSpPr>
        <p:spPr>
          <a:xfrm>
            <a:off x="594360" y="1005840"/>
            <a:ext cx="9601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9CA3AF"/>
                </a:solidFill>
              </a:rPr>
              <a:t>Earnifyy is not limited to one category; it combines EdTech, AI, CRM, marketplace, fintech/proptech distribution and social impact.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31520" y="1645920"/>
            <a:ext cx="3337560" cy="1234440"/>
          </a:xfrm>
          <a:prstGeom prst="roundRect">
            <a:avLst>
              <a:gd name="adj" fmla="val 5926"/>
            </a:avLst>
          </a:prstGeom>
          <a:solidFill>
            <a:srgbClr val="111827"/>
          </a:solidFill>
          <a:ln w="11430">
            <a:solidFill>
              <a:srgbClr val="D4AF37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EdTech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Learning + certification</a:t>
            </a:r>
            <a:endParaRPr lang="en-US" sz="1020" dirty="0"/>
          </a:p>
        </p:txBody>
      </p:sp>
      <p:sp>
        <p:nvSpPr>
          <p:cNvPr id="9" name="Text 7"/>
          <p:cNvSpPr/>
          <p:nvPr/>
        </p:nvSpPr>
        <p:spPr>
          <a:xfrm>
            <a:off x="4434840" y="1645920"/>
            <a:ext cx="3337560" cy="1234440"/>
          </a:xfrm>
          <a:prstGeom prst="roundRect">
            <a:avLst>
              <a:gd name="adj" fmla="val 5926"/>
            </a:avLst>
          </a:prstGeom>
          <a:solidFill>
            <a:srgbClr val="111827"/>
          </a:solidFill>
          <a:ln w="11430">
            <a:solidFill>
              <a:srgbClr val="06B6D4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AI Tools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Coaching + automation</a:t>
            </a:r>
            <a:endParaRPr lang="en-US" sz="1020" dirty="0"/>
          </a:p>
        </p:txBody>
      </p:sp>
      <p:sp>
        <p:nvSpPr>
          <p:cNvPr id="10" name="Text 8"/>
          <p:cNvSpPr/>
          <p:nvPr/>
        </p:nvSpPr>
        <p:spPr>
          <a:xfrm>
            <a:off x="8138160" y="1645920"/>
            <a:ext cx="3337560" cy="1234440"/>
          </a:xfrm>
          <a:prstGeom prst="roundRect">
            <a:avLst>
              <a:gd name="adj" fmla="val 5926"/>
            </a:avLst>
          </a:prstGeom>
          <a:solidFill>
            <a:srgbClr val="111827"/>
          </a:solidFill>
          <a:ln w="11430">
            <a:solidFill>
              <a:srgbClr val="22C55E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CRM/SaaS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Lead + workflow</a:t>
            </a:r>
            <a:endParaRPr lang="en-US" sz="1020" dirty="0"/>
          </a:p>
        </p:txBody>
      </p:sp>
      <p:sp>
        <p:nvSpPr>
          <p:cNvPr id="11" name="Text 9"/>
          <p:cNvSpPr/>
          <p:nvPr/>
        </p:nvSpPr>
        <p:spPr>
          <a:xfrm>
            <a:off x="731520" y="3474720"/>
            <a:ext cx="3337560" cy="1234440"/>
          </a:xfrm>
          <a:prstGeom prst="roundRect">
            <a:avLst>
              <a:gd name="adj" fmla="val 5926"/>
            </a:avLst>
          </a:prstGeom>
          <a:solidFill>
            <a:srgbClr val="111827"/>
          </a:solidFill>
          <a:ln w="11430">
            <a:solidFill>
              <a:srgbClr val="8B5CF6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Marketplace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Services + products</a:t>
            </a:r>
            <a:endParaRPr lang="en-US" sz="1020" dirty="0"/>
          </a:p>
        </p:txBody>
      </p:sp>
      <p:sp>
        <p:nvSpPr>
          <p:cNvPr id="12" name="Text 10"/>
          <p:cNvSpPr/>
          <p:nvPr/>
        </p:nvSpPr>
        <p:spPr>
          <a:xfrm>
            <a:off x="4434840" y="3474720"/>
            <a:ext cx="3337560" cy="1234440"/>
          </a:xfrm>
          <a:prstGeom prst="roundRect">
            <a:avLst>
              <a:gd name="adj" fmla="val 5926"/>
            </a:avLst>
          </a:prstGeom>
          <a:solidFill>
            <a:srgbClr val="111827"/>
          </a:solidFill>
          <a:ln w="11430">
            <a:solidFill>
              <a:srgbClr val="F59E0B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Fin/PropTech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Advisory + distribution</a:t>
            </a:r>
            <a:endParaRPr lang="en-US" sz="1020" dirty="0"/>
          </a:p>
        </p:txBody>
      </p:sp>
      <p:sp>
        <p:nvSpPr>
          <p:cNvPr id="13" name="Text 11"/>
          <p:cNvSpPr/>
          <p:nvPr/>
        </p:nvSpPr>
        <p:spPr>
          <a:xfrm>
            <a:off x="8138160" y="3474720"/>
            <a:ext cx="3337560" cy="1234440"/>
          </a:xfrm>
          <a:prstGeom prst="roundRect">
            <a:avLst>
              <a:gd name="adj" fmla="val 5926"/>
            </a:avLst>
          </a:prstGeom>
          <a:solidFill>
            <a:srgbClr val="111827"/>
          </a:solidFill>
          <a:ln w="11430">
            <a:solidFill>
              <a:srgbClr val="3B82F6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ImpactTech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Measurable social impact</a:t>
            </a:r>
            <a:endParaRPr lang="en-US" sz="1020" dirty="0"/>
          </a:p>
        </p:txBody>
      </p:sp>
      <p:sp>
        <p:nvSpPr>
          <p:cNvPr id="14" name="Text 12"/>
          <p:cNvSpPr/>
          <p:nvPr/>
        </p:nvSpPr>
        <p:spPr>
          <a:xfrm>
            <a:off x="7589520" y="6199632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9CA3AF"/>
                </a:solidFill>
              </a:rPr>
              <a:t>Styflowne × Earnifyy × Mission Virasat</a:t>
            </a:r>
            <a:endParaRPr lang="en-US" sz="750" dirty="0"/>
          </a:p>
        </p:txBody>
      </p:sp>
      <p:sp>
        <p:nvSpPr>
          <p:cNvPr id="15" name="Text 13"/>
          <p:cNvSpPr/>
          <p:nvPr/>
        </p:nvSpPr>
        <p:spPr>
          <a:xfrm>
            <a:off x="11292840" y="6199632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D4AF37"/>
                </a:solidFill>
              </a:rPr>
              <a:t>33</a:t>
            </a:r>
            <a:endParaRPr lang="en-US" sz="75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0A0F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 w="12700">
            <a:solidFill>
              <a:srgbClr val="0A0F1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473952"/>
            <a:ext cx="11064240" cy="0"/>
          </a:xfrm>
          <a:prstGeom prst="line">
            <a:avLst/>
          </a:prstGeom>
          <a:noFill/>
          <a:ln w="1016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6199632"/>
            <a:ext cx="4206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9CA3A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POSITIONING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310896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D4AF37"/>
                </a:solidFill>
              </a:rPr>
              <a:t>COMPETITIVE LANDSCAPE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66928" y="512064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Different from single-purpose platforms</a:t>
            </a:r>
            <a:endParaRPr lang="en-US" sz="2700" dirty="0"/>
          </a:p>
        </p:txBody>
      </p:sp>
      <p:sp>
        <p:nvSpPr>
          <p:cNvPr id="7" name="Text 5"/>
          <p:cNvSpPr/>
          <p:nvPr/>
        </p:nvSpPr>
        <p:spPr>
          <a:xfrm>
            <a:off x="594360" y="1005840"/>
            <a:ext cx="9601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9CA3AF"/>
                </a:solidFill>
              </a:rPr>
              <a:t>Most platforms solve one layer. Earnifyy integrates learning, execution, earning, leadership and impact.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1828800" y="5120640"/>
            <a:ext cx="8046720" cy="0"/>
          </a:xfrm>
          <a:prstGeom prst="line">
            <a:avLst/>
          </a:prstGeom>
          <a:noFill/>
          <a:ln w="12700">
            <a:solidFill>
              <a:srgbClr val="9CA3A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852160" y="1417320"/>
            <a:ext cx="0" cy="3749040"/>
          </a:xfrm>
          <a:prstGeom prst="line">
            <a:avLst/>
          </a:prstGeom>
          <a:noFill/>
          <a:ln w="12700">
            <a:solidFill>
              <a:srgbClr val="9CA3A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463040" y="5349240"/>
            <a:ext cx="182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CA3AF"/>
                </a:solidFill>
              </a:rPr>
              <a:t>Low integration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8229600" y="5349240"/>
            <a:ext cx="182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CA3AF"/>
                </a:solidFill>
              </a:rPr>
              <a:t>High integration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 rot="16200000">
            <a:off x="868680" y="4297680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CA3AF"/>
                </a:solidFill>
              </a:rPr>
              <a:t>Low impact</a:t>
            </a:r>
            <a:endParaRPr lang="en-US" sz="800" dirty="0"/>
          </a:p>
        </p:txBody>
      </p:sp>
      <p:sp>
        <p:nvSpPr>
          <p:cNvPr id="13" name="Text 11"/>
          <p:cNvSpPr/>
          <p:nvPr/>
        </p:nvSpPr>
        <p:spPr>
          <a:xfrm rot="16200000">
            <a:off x="868680" y="1554480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CA3AF"/>
                </a:solidFill>
              </a:rPr>
              <a:t>High impact</a:t>
            </a:r>
            <a:endParaRPr lang="en-US" sz="800" dirty="0"/>
          </a:p>
        </p:txBody>
      </p:sp>
      <p:sp>
        <p:nvSpPr>
          <p:cNvPr id="14" name="Text 12"/>
          <p:cNvSpPr/>
          <p:nvPr/>
        </p:nvSpPr>
        <p:spPr>
          <a:xfrm>
            <a:off x="2194560" y="4160520"/>
            <a:ext cx="2286000" cy="685800"/>
          </a:xfrm>
          <a:prstGeom prst="roundRect">
            <a:avLst>
              <a:gd name="adj" fmla="val 10667"/>
            </a:avLst>
          </a:prstGeom>
          <a:solidFill>
            <a:srgbClr val="111827"/>
          </a:solidFill>
          <a:ln w="11430">
            <a:solidFill>
              <a:srgbClr val="3B82F6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CRM / LMS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Good tools, narrow scope.</a:t>
            </a:r>
            <a:endParaRPr lang="en-US" sz="1020" dirty="0"/>
          </a:p>
        </p:txBody>
      </p:sp>
      <p:sp>
        <p:nvSpPr>
          <p:cNvPr id="15" name="Text 13"/>
          <p:cNvSpPr/>
          <p:nvPr/>
        </p:nvSpPr>
        <p:spPr>
          <a:xfrm>
            <a:off x="6583680" y="3977640"/>
            <a:ext cx="2286000" cy="685800"/>
          </a:xfrm>
          <a:prstGeom prst="roundRect">
            <a:avLst>
              <a:gd name="adj" fmla="val 10667"/>
            </a:avLst>
          </a:prstGeom>
          <a:solidFill>
            <a:srgbClr val="111827"/>
          </a:solidFill>
          <a:ln w="11430">
            <a:solidFill>
              <a:srgbClr val="F59E0B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Marketplaces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Transactions, limited growth path.</a:t>
            </a:r>
            <a:endParaRPr lang="en-US" sz="1020" dirty="0"/>
          </a:p>
        </p:txBody>
      </p:sp>
      <p:sp>
        <p:nvSpPr>
          <p:cNvPr id="16" name="Text 14"/>
          <p:cNvSpPr/>
          <p:nvPr/>
        </p:nvSpPr>
        <p:spPr>
          <a:xfrm>
            <a:off x="2377440" y="1828800"/>
            <a:ext cx="2286000" cy="685800"/>
          </a:xfrm>
          <a:prstGeom prst="roundRect">
            <a:avLst>
              <a:gd name="adj" fmla="val 10667"/>
            </a:avLst>
          </a:prstGeom>
          <a:solidFill>
            <a:srgbClr val="111827"/>
          </a:solidFill>
          <a:ln w="11430">
            <a:solidFill>
              <a:srgbClr val="22C55E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NGOs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Impact-focused, limited business engine.</a:t>
            </a:r>
            <a:endParaRPr lang="en-US" sz="1020" dirty="0"/>
          </a:p>
        </p:txBody>
      </p:sp>
      <p:sp>
        <p:nvSpPr>
          <p:cNvPr id="17" name="Text 15"/>
          <p:cNvSpPr/>
          <p:nvPr/>
        </p:nvSpPr>
        <p:spPr>
          <a:xfrm>
            <a:off x="6583680" y="1828800"/>
            <a:ext cx="2423160" cy="777240"/>
          </a:xfrm>
          <a:prstGeom prst="roundRect">
            <a:avLst>
              <a:gd name="adj" fmla="val 9412"/>
            </a:avLst>
          </a:prstGeom>
          <a:solidFill>
            <a:srgbClr val="111827"/>
          </a:solidFill>
          <a:ln w="11430">
            <a:solidFill>
              <a:srgbClr val="D4AF37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Earnifyy OS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Integrated business + learning + AI + impact.</a:t>
            </a:r>
            <a:endParaRPr lang="en-US" sz="1020" dirty="0"/>
          </a:p>
        </p:txBody>
      </p:sp>
      <p:sp>
        <p:nvSpPr>
          <p:cNvPr id="18" name="Text 16"/>
          <p:cNvSpPr/>
          <p:nvPr/>
        </p:nvSpPr>
        <p:spPr>
          <a:xfrm>
            <a:off x="7589520" y="6199632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9CA3AF"/>
                </a:solidFill>
              </a:rPr>
              <a:t>Styflowne × Earnifyy × Mission Virasat</a:t>
            </a:r>
            <a:endParaRPr lang="en-US" sz="750" dirty="0"/>
          </a:p>
        </p:txBody>
      </p:sp>
      <p:sp>
        <p:nvSpPr>
          <p:cNvPr id="19" name="Text 17"/>
          <p:cNvSpPr/>
          <p:nvPr/>
        </p:nvSpPr>
        <p:spPr>
          <a:xfrm>
            <a:off x="11292840" y="6199632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D4AF37"/>
                </a:solidFill>
              </a:rPr>
              <a:t>34</a:t>
            </a:r>
            <a:endParaRPr lang="en-US" sz="75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0A0F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 w="12700">
            <a:solidFill>
              <a:srgbClr val="0A0F1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473952"/>
            <a:ext cx="11064240" cy="0"/>
          </a:xfrm>
          <a:prstGeom prst="line">
            <a:avLst/>
          </a:prstGeom>
          <a:noFill/>
          <a:ln w="1016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6199632"/>
            <a:ext cx="4206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9CA3A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MOAT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310896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D4AF37"/>
                </a:solidFill>
              </a:rPr>
              <a:t>DEFENSIBILITY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66928" y="512064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moat is not one feature. It is the loop.</a:t>
            </a:r>
            <a:endParaRPr lang="en-US" sz="2700" dirty="0"/>
          </a:p>
        </p:txBody>
      </p:sp>
      <p:sp>
        <p:nvSpPr>
          <p:cNvPr id="7" name="Text 5"/>
          <p:cNvSpPr/>
          <p:nvPr/>
        </p:nvSpPr>
        <p:spPr>
          <a:xfrm>
            <a:off x="594360" y="1005840"/>
            <a:ext cx="9601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9CA3AF"/>
                </a:solidFill>
              </a:rPr>
              <a:t>A single competitor can copy a page. It is much harder to copy the integrated learning-to-impact operating loop.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31520" y="1508760"/>
            <a:ext cx="2560320" cy="1143000"/>
          </a:xfrm>
          <a:prstGeom prst="roundRect">
            <a:avLst>
              <a:gd name="adj" fmla="val 6400"/>
            </a:avLst>
          </a:prstGeom>
          <a:solidFill>
            <a:srgbClr val="111827"/>
          </a:solidFill>
          <a:ln w="11430">
            <a:solidFill>
              <a:srgbClr val="D4AF37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8FAFC"/>
                </a:solidFill>
              </a:rPr>
              <a:t>Multi-vertical data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3611880" y="1508760"/>
            <a:ext cx="2560320" cy="1143000"/>
          </a:xfrm>
          <a:prstGeom prst="roundRect">
            <a:avLst>
              <a:gd name="adj" fmla="val 6400"/>
            </a:avLst>
          </a:prstGeom>
          <a:solidFill>
            <a:srgbClr val="111827"/>
          </a:solidFill>
          <a:ln w="11430">
            <a:solidFill>
              <a:srgbClr val="06B6D4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8FAFC"/>
                </a:solidFill>
              </a:rPr>
              <a:t>AI coaching layer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6492240" y="1508760"/>
            <a:ext cx="2560320" cy="1143000"/>
          </a:xfrm>
          <a:prstGeom prst="roundRect">
            <a:avLst>
              <a:gd name="adj" fmla="val 6400"/>
            </a:avLst>
          </a:prstGeom>
          <a:solidFill>
            <a:srgbClr val="111827"/>
          </a:solidFill>
          <a:ln w="11430">
            <a:solidFill>
              <a:srgbClr val="22C55E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8FAFC"/>
                </a:solidFill>
              </a:rPr>
              <a:t>Trust &amp; impact scores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9372600" y="1508760"/>
            <a:ext cx="2560320" cy="1143000"/>
          </a:xfrm>
          <a:prstGeom prst="roundRect">
            <a:avLst>
              <a:gd name="adj" fmla="val 6400"/>
            </a:avLst>
          </a:prstGeom>
          <a:solidFill>
            <a:srgbClr val="111827"/>
          </a:solidFill>
          <a:ln w="11430">
            <a:solidFill>
              <a:srgbClr val="8B5CF6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8FAFC"/>
                </a:solidFill>
              </a:rPr>
              <a:t>Community growth engine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731520" y="3246120"/>
            <a:ext cx="2560320" cy="1143000"/>
          </a:xfrm>
          <a:prstGeom prst="roundRect">
            <a:avLst>
              <a:gd name="adj" fmla="val 6400"/>
            </a:avLst>
          </a:prstGeom>
          <a:solidFill>
            <a:srgbClr val="111827"/>
          </a:solidFill>
          <a:ln w="11430">
            <a:solidFill>
              <a:srgbClr val="D4AF37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8FAFC"/>
                </a:solidFill>
              </a:rPr>
              <a:t>Daily practical games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3611880" y="3246120"/>
            <a:ext cx="2560320" cy="1143000"/>
          </a:xfrm>
          <a:prstGeom prst="roundRect">
            <a:avLst>
              <a:gd name="adj" fmla="val 6400"/>
            </a:avLst>
          </a:prstGeom>
          <a:solidFill>
            <a:srgbClr val="111827"/>
          </a:solidFill>
          <a:ln w="11430">
            <a:solidFill>
              <a:srgbClr val="06B6D4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8FAFC"/>
                </a:solidFill>
              </a:rPr>
              <a:t>Mission Virasat impact model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6492240" y="3246120"/>
            <a:ext cx="2560320" cy="1143000"/>
          </a:xfrm>
          <a:prstGeom prst="roundRect">
            <a:avLst>
              <a:gd name="adj" fmla="val 6400"/>
            </a:avLst>
          </a:prstGeom>
          <a:solidFill>
            <a:srgbClr val="111827"/>
          </a:solidFill>
          <a:ln w="11430">
            <a:solidFill>
              <a:srgbClr val="22C55E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8FAFC"/>
                </a:solidFill>
              </a:rPr>
              <a:t>Leadership pathway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9372600" y="3246120"/>
            <a:ext cx="2560320" cy="1143000"/>
          </a:xfrm>
          <a:prstGeom prst="roundRect">
            <a:avLst>
              <a:gd name="adj" fmla="val 6400"/>
            </a:avLst>
          </a:prstGeom>
          <a:solidFill>
            <a:srgbClr val="111827"/>
          </a:solidFill>
          <a:ln w="11430">
            <a:solidFill>
              <a:srgbClr val="8B5CF6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8FAFC"/>
                </a:solidFill>
              </a:rPr>
              <a:t>Governance constitution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7589520" y="6199632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9CA3AF"/>
                </a:solidFill>
              </a:rPr>
              <a:t>Styflowne × Earnifyy × Mission Virasat</a:t>
            </a:r>
            <a:endParaRPr lang="en-US" sz="750" dirty="0"/>
          </a:p>
        </p:txBody>
      </p:sp>
      <p:sp>
        <p:nvSpPr>
          <p:cNvPr id="17" name="Text 15"/>
          <p:cNvSpPr/>
          <p:nvPr/>
        </p:nvSpPr>
        <p:spPr>
          <a:xfrm>
            <a:off x="11292840" y="6199632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D4AF37"/>
                </a:solidFill>
              </a:rPr>
              <a:t>35</a:t>
            </a:r>
            <a:endParaRPr lang="en-US" sz="75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0A0F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 w="12700">
            <a:solidFill>
              <a:srgbClr val="0A0F1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473952"/>
            <a:ext cx="11064240" cy="0"/>
          </a:xfrm>
          <a:prstGeom prst="line">
            <a:avLst/>
          </a:prstGeom>
          <a:noFill/>
          <a:ln w="1016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6199632"/>
            <a:ext cx="4206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9CA3A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PERSONAS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310896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D4AF37"/>
                </a:solidFill>
              </a:rPr>
              <a:t>USERS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66928" y="512064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Who the ecosystem serves</a:t>
            </a:r>
            <a:endParaRPr lang="en-US" sz="2700" dirty="0"/>
          </a:p>
        </p:txBody>
      </p:sp>
      <p:sp>
        <p:nvSpPr>
          <p:cNvPr id="7" name="Text 5"/>
          <p:cNvSpPr/>
          <p:nvPr/>
        </p:nvSpPr>
        <p:spPr>
          <a:xfrm>
            <a:off x="594360" y="1005840"/>
            <a:ext cx="9601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9CA3AF"/>
                </a:solidFill>
              </a:rPr>
              <a:t>Different entry points, one integrated growth journey.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31520" y="1645920"/>
            <a:ext cx="3337560" cy="1143000"/>
          </a:xfrm>
          <a:prstGeom prst="roundRect">
            <a:avLst>
              <a:gd name="adj" fmla="val 6400"/>
            </a:avLst>
          </a:prstGeom>
          <a:solidFill>
            <a:srgbClr val="111827"/>
          </a:solidFill>
          <a:ln w="11430">
            <a:solidFill>
              <a:srgbClr val="D4AF37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Learner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Skill + direction</a:t>
            </a:r>
            <a:endParaRPr lang="en-US" sz="1020" dirty="0"/>
          </a:p>
        </p:txBody>
      </p:sp>
      <p:sp>
        <p:nvSpPr>
          <p:cNvPr id="9" name="Text 7"/>
          <p:cNvSpPr/>
          <p:nvPr/>
        </p:nvSpPr>
        <p:spPr>
          <a:xfrm>
            <a:off x="4434840" y="1645920"/>
            <a:ext cx="3337560" cy="1143000"/>
          </a:xfrm>
          <a:prstGeom prst="roundRect">
            <a:avLst>
              <a:gd name="adj" fmla="val 6400"/>
            </a:avLst>
          </a:prstGeom>
          <a:solidFill>
            <a:srgbClr val="111827"/>
          </a:solidFill>
          <a:ln w="11430">
            <a:solidFill>
              <a:srgbClr val="06B6D4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Associate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Earn through verified work</a:t>
            </a:r>
            <a:endParaRPr lang="en-US" sz="1020" dirty="0"/>
          </a:p>
        </p:txBody>
      </p:sp>
      <p:sp>
        <p:nvSpPr>
          <p:cNvPr id="10" name="Text 8"/>
          <p:cNvSpPr/>
          <p:nvPr/>
        </p:nvSpPr>
        <p:spPr>
          <a:xfrm>
            <a:off x="8138160" y="1645920"/>
            <a:ext cx="3337560" cy="1143000"/>
          </a:xfrm>
          <a:prstGeom prst="roundRect">
            <a:avLst>
              <a:gd name="adj" fmla="val 6400"/>
            </a:avLst>
          </a:prstGeom>
          <a:solidFill>
            <a:srgbClr val="111827"/>
          </a:solidFill>
          <a:ln w="11430">
            <a:solidFill>
              <a:srgbClr val="22C55E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Leader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Build teams + mentor</a:t>
            </a:r>
            <a:endParaRPr lang="en-US" sz="1020" dirty="0"/>
          </a:p>
        </p:txBody>
      </p:sp>
      <p:sp>
        <p:nvSpPr>
          <p:cNvPr id="11" name="Text 9"/>
          <p:cNvSpPr/>
          <p:nvPr/>
        </p:nvSpPr>
        <p:spPr>
          <a:xfrm>
            <a:off x="731520" y="3383280"/>
            <a:ext cx="3337560" cy="1143000"/>
          </a:xfrm>
          <a:prstGeom prst="roundRect">
            <a:avLst>
              <a:gd name="adj" fmla="val 6400"/>
            </a:avLst>
          </a:prstGeom>
          <a:solidFill>
            <a:srgbClr val="111827"/>
          </a:solidFill>
          <a:ln w="11430">
            <a:solidFill>
              <a:srgbClr val="8B5CF6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Customer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Find trusted solutions</a:t>
            </a:r>
            <a:endParaRPr lang="en-US" sz="1020" dirty="0"/>
          </a:p>
        </p:txBody>
      </p:sp>
      <p:sp>
        <p:nvSpPr>
          <p:cNvPr id="12" name="Text 10"/>
          <p:cNvSpPr/>
          <p:nvPr/>
        </p:nvSpPr>
        <p:spPr>
          <a:xfrm>
            <a:off x="4434840" y="3383280"/>
            <a:ext cx="3337560" cy="1143000"/>
          </a:xfrm>
          <a:prstGeom prst="roundRect">
            <a:avLst>
              <a:gd name="adj" fmla="val 6400"/>
            </a:avLst>
          </a:prstGeom>
          <a:solidFill>
            <a:srgbClr val="111827"/>
          </a:solidFill>
          <a:ln w="11430">
            <a:solidFill>
              <a:srgbClr val="F59E0B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Partner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Access distribution</a:t>
            </a:r>
            <a:endParaRPr lang="en-US" sz="1020" dirty="0"/>
          </a:p>
        </p:txBody>
      </p:sp>
      <p:sp>
        <p:nvSpPr>
          <p:cNvPr id="13" name="Text 11"/>
          <p:cNvSpPr/>
          <p:nvPr/>
        </p:nvSpPr>
        <p:spPr>
          <a:xfrm>
            <a:off x="8138160" y="3383280"/>
            <a:ext cx="3337560" cy="1143000"/>
          </a:xfrm>
          <a:prstGeom prst="roundRect">
            <a:avLst>
              <a:gd name="adj" fmla="val 6400"/>
            </a:avLst>
          </a:prstGeom>
          <a:solidFill>
            <a:srgbClr val="111827"/>
          </a:solidFill>
          <a:ln w="11430">
            <a:solidFill>
              <a:srgbClr val="3B82F6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Investor/CSR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Fund measurable outcomes</a:t>
            </a:r>
            <a:endParaRPr lang="en-US" sz="1020" dirty="0"/>
          </a:p>
        </p:txBody>
      </p:sp>
      <p:sp>
        <p:nvSpPr>
          <p:cNvPr id="14" name="Text 12"/>
          <p:cNvSpPr/>
          <p:nvPr/>
        </p:nvSpPr>
        <p:spPr>
          <a:xfrm>
            <a:off x="7589520" y="6199632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9CA3AF"/>
                </a:solidFill>
              </a:rPr>
              <a:t>Styflowne × Earnifyy × Mission Virasat</a:t>
            </a:r>
            <a:endParaRPr lang="en-US" sz="750" dirty="0"/>
          </a:p>
        </p:txBody>
      </p:sp>
      <p:sp>
        <p:nvSpPr>
          <p:cNvPr id="15" name="Text 13"/>
          <p:cNvSpPr/>
          <p:nvPr/>
        </p:nvSpPr>
        <p:spPr>
          <a:xfrm>
            <a:off x="11292840" y="6199632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D4AF37"/>
                </a:solidFill>
              </a:rPr>
              <a:t>36</a:t>
            </a:r>
            <a:endParaRPr lang="en-US" sz="75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0A0F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 w="12700">
            <a:solidFill>
              <a:srgbClr val="0A0F1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473952"/>
            <a:ext cx="11064240" cy="0"/>
          </a:xfrm>
          <a:prstGeom prst="line">
            <a:avLst/>
          </a:prstGeom>
          <a:noFill/>
          <a:ln w="1016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6199632"/>
            <a:ext cx="4206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9CA3A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PARTNERSHIPS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310896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D4AF37"/>
                </a:solidFill>
              </a:rPr>
              <a:t>PARTNERSHIP MODEL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66928" y="512064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Strategic partnership universe</a:t>
            </a:r>
            <a:endParaRPr lang="en-US" sz="2700" dirty="0"/>
          </a:p>
        </p:txBody>
      </p:sp>
      <p:sp>
        <p:nvSpPr>
          <p:cNvPr id="7" name="Text 5"/>
          <p:cNvSpPr/>
          <p:nvPr/>
        </p:nvSpPr>
        <p:spPr>
          <a:xfrm>
            <a:off x="594360" y="1005840"/>
            <a:ext cx="9601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9CA3AF"/>
                </a:solidFill>
              </a:rPr>
              <a:t>The ecosystem can collaborate across public, private and community stakeholders.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31520" y="1600200"/>
            <a:ext cx="2468880" cy="1005840"/>
          </a:xfrm>
          <a:prstGeom prst="roundRect">
            <a:avLst>
              <a:gd name="adj" fmla="val 7273"/>
            </a:avLst>
          </a:prstGeom>
          <a:solidFill>
            <a:srgbClr val="111827"/>
          </a:solidFill>
          <a:ln w="11430">
            <a:solidFill>
              <a:srgbClr val="D4AF37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Banks/NBFCs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Finance distribution</a:t>
            </a:r>
            <a:endParaRPr lang="en-US" sz="1020" dirty="0"/>
          </a:p>
        </p:txBody>
      </p:sp>
      <p:sp>
        <p:nvSpPr>
          <p:cNvPr id="9" name="Text 7"/>
          <p:cNvSpPr/>
          <p:nvPr/>
        </p:nvSpPr>
        <p:spPr>
          <a:xfrm>
            <a:off x="3520440" y="1600200"/>
            <a:ext cx="2468880" cy="1005840"/>
          </a:xfrm>
          <a:prstGeom prst="roundRect">
            <a:avLst>
              <a:gd name="adj" fmla="val 7273"/>
            </a:avLst>
          </a:prstGeom>
          <a:solidFill>
            <a:srgbClr val="111827"/>
          </a:solidFill>
          <a:ln w="11430">
            <a:solidFill>
              <a:srgbClr val="06B6D4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Developers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Real estate inventory</a:t>
            </a:r>
            <a:endParaRPr lang="en-US" sz="1020" dirty="0"/>
          </a:p>
        </p:txBody>
      </p:sp>
      <p:sp>
        <p:nvSpPr>
          <p:cNvPr id="10" name="Text 8"/>
          <p:cNvSpPr/>
          <p:nvPr/>
        </p:nvSpPr>
        <p:spPr>
          <a:xfrm>
            <a:off x="6309360" y="1600200"/>
            <a:ext cx="2468880" cy="1005840"/>
          </a:xfrm>
          <a:prstGeom prst="roundRect">
            <a:avLst>
              <a:gd name="adj" fmla="val 7273"/>
            </a:avLst>
          </a:prstGeom>
          <a:solidFill>
            <a:srgbClr val="111827"/>
          </a:solidFill>
          <a:ln w="11430">
            <a:solidFill>
              <a:srgbClr val="22C55E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MSMEs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Export + FMCG supply</a:t>
            </a:r>
            <a:endParaRPr lang="en-US" sz="1020" dirty="0"/>
          </a:p>
        </p:txBody>
      </p:sp>
      <p:sp>
        <p:nvSpPr>
          <p:cNvPr id="11" name="Text 9"/>
          <p:cNvSpPr/>
          <p:nvPr/>
        </p:nvSpPr>
        <p:spPr>
          <a:xfrm>
            <a:off x="9098280" y="1600200"/>
            <a:ext cx="2468880" cy="1005840"/>
          </a:xfrm>
          <a:prstGeom prst="roundRect">
            <a:avLst>
              <a:gd name="adj" fmla="val 7273"/>
            </a:avLst>
          </a:prstGeom>
          <a:solidFill>
            <a:srgbClr val="111827"/>
          </a:solidFill>
          <a:ln w="11430">
            <a:solidFill>
              <a:srgbClr val="8B5CF6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NGOs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Impact execution</a:t>
            </a:r>
            <a:endParaRPr lang="en-US" sz="1020" dirty="0"/>
          </a:p>
        </p:txBody>
      </p:sp>
      <p:sp>
        <p:nvSpPr>
          <p:cNvPr id="12" name="Text 10"/>
          <p:cNvSpPr/>
          <p:nvPr/>
        </p:nvSpPr>
        <p:spPr>
          <a:xfrm>
            <a:off x="731520" y="3154680"/>
            <a:ext cx="2468880" cy="1005840"/>
          </a:xfrm>
          <a:prstGeom prst="roundRect">
            <a:avLst>
              <a:gd name="adj" fmla="val 7273"/>
            </a:avLst>
          </a:prstGeom>
          <a:solidFill>
            <a:srgbClr val="111827"/>
          </a:solidFill>
          <a:ln w="11430">
            <a:solidFill>
              <a:srgbClr val="D4AF37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Colleges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Youth training</a:t>
            </a:r>
            <a:endParaRPr lang="en-US" sz="1020" dirty="0"/>
          </a:p>
        </p:txBody>
      </p:sp>
      <p:sp>
        <p:nvSpPr>
          <p:cNvPr id="13" name="Text 11"/>
          <p:cNvSpPr/>
          <p:nvPr/>
        </p:nvSpPr>
        <p:spPr>
          <a:xfrm>
            <a:off x="3520440" y="3154680"/>
            <a:ext cx="2468880" cy="1005840"/>
          </a:xfrm>
          <a:prstGeom prst="roundRect">
            <a:avLst>
              <a:gd name="adj" fmla="val 7273"/>
            </a:avLst>
          </a:prstGeom>
          <a:solidFill>
            <a:srgbClr val="111827"/>
          </a:solidFill>
          <a:ln w="11430">
            <a:solidFill>
              <a:srgbClr val="06B6D4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Corporates/CSR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Funded impact programs</a:t>
            </a:r>
            <a:endParaRPr lang="en-US" sz="1020" dirty="0"/>
          </a:p>
        </p:txBody>
      </p:sp>
      <p:sp>
        <p:nvSpPr>
          <p:cNvPr id="14" name="Text 12"/>
          <p:cNvSpPr/>
          <p:nvPr/>
        </p:nvSpPr>
        <p:spPr>
          <a:xfrm>
            <a:off x="6309360" y="3154680"/>
            <a:ext cx="2468880" cy="1005840"/>
          </a:xfrm>
          <a:prstGeom prst="roundRect">
            <a:avLst>
              <a:gd name="adj" fmla="val 7273"/>
            </a:avLst>
          </a:prstGeom>
          <a:solidFill>
            <a:srgbClr val="111827"/>
          </a:solidFill>
          <a:ln w="11430">
            <a:solidFill>
              <a:srgbClr val="22C55E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Government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Skill + entrepreneurship pilots</a:t>
            </a:r>
            <a:endParaRPr lang="en-US" sz="1020" dirty="0"/>
          </a:p>
        </p:txBody>
      </p:sp>
      <p:sp>
        <p:nvSpPr>
          <p:cNvPr id="15" name="Text 13"/>
          <p:cNvSpPr/>
          <p:nvPr/>
        </p:nvSpPr>
        <p:spPr>
          <a:xfrm>
            <a:off x="9098280" y="3154680"/>
            <a:ext cx="2468880" cy="1005840"/>
          </a:xfrm>
          <a:prstGeom prst="roundRect">
            <a:avLst>
              <a:gd name="adj" fmla="val 7273"/>
            </a:avLst>
          </a:prstGeom>
          <a:solidFill>
            <a:srgbClr val="111827"/>
          </a:solidFill>
          <a:ln w="11430">
            <a:solidFill>
              <a:srgbClr val="8B5CF6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Tech partners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AI + platform build</a:t>
            </a:r>
            <a:endParaRPr lang="en-US" sz="1020" dirty="0"/>
          </a:p>
        </p:txBody>
      </p:sp>
      <p:sp>
        <p:nvSpPr>
          <p:cNvPr id="16" name="Text 14"/>
          <p:cNvSpPr/>
          <p:nvPr/>
        </p:nvSpPr>
        <p:spPr>
          <a:xfrm>
            <a:off x="7589520" y="6199632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9CA3AF"/>
                </a:solidFill>
              </a:rPr>
              <a:t>Styflowne × Earnifyy × Mission Virasat</a:t>
            </a:r>
            <a:endParaRPr lang="en-US" sz="750" dirty="0"/>
          </a:p>
        </p:txBody>
      </p:sp>
      <p:sp>
        <p:nvSpPr>
          <p:cNvPr id="17" name="Text 15"/>
          <p:cNvSpPr/>
          <p:nvPr/>
        </p:nvSpPr>
        <p:spPr>
          <a:xfrm>
            <a:off x="11292840" y="6199632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D4AF37"/>
                </a:solidFill>
              </a:rPr>
              <a:t>37</a:t>
            </a:r>
            <a:endParaRPr lang="en-US" sz="75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0A0F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 w="12700">
            <a:solidFill>
              <a:srgbClr val="0A0F1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473952"/>
            <a:ext cx="11064240" cy="0"/>
          </a:xfrm>
          <a:prstGeom prst="line">
            <a:avLst/>
          </a:prstGeom>
          <a:noFill/>
          <a:ln w="1016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6199632"/>
            <a:ext cx="4206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9CA3A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5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731520" y="109728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4AF37"/>
                </a:solidFill>
              </a:rPr>
              <a:t>SECTION 5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713232" y="1508760"/>
            <a:ext cx="74980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000" b="1" dirty="0">
                <a:solidFill>
                  <a:srgbClr val="F8FAFC"/>
                </a:solidFill>
              </a:rPr>
              <a:t>Finance &amp; Investment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749808" y="2788920"/>
            <a:ext cx="7498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9CA3AF"/>
                </a:solidFill>
              </a:rPr>
              <a:t>Initial funding, financial logic, risk control and 10-year growth planning.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749808" y="3657600"/>
            <a:ext cx="3749040" cy="0"/>
          </a:xfrm>
          <a:prstGeom prst="line">
            <a:avLst/>
          </a:prstGeom>
          <a:noFill/>
          <a:ln w="19050">
            <a:solidFill>
              <a:srgbClr val="D4AF3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589520" y="6199632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9CA3AF"/>
                </a:solidFill>
              </a:rPr>
              <a:t>Styflowne × Earnifyy × Mission Virasat</a:t>
            </a:r>
            <a:endParaRPr lang="en-US" sz="750" dirty="0"/>
          </a:p>
        </p:txBody>
      </p:sp>
      <p:sp>
        <p:nvSpPr>
          <p:cNvPr id="10" name="Text 8"/>
          <p:cNvSpPr/>
          <p:nvPr/>
        </p:nvSpPr>
        <p:spPr>
          <a:xfrm>
            <a:off x="11292840" y="6199632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D4AF37"/>
                </a:solidFill>
              </a:rPr>
              <a:t>38</a:t>
            </a:r>
            <a:endParaRPr lang="en-US" sz="75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0A0F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 w="12700">
            <a:solidFill>
              <a:srgbClr val="0A0F1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473952"/>
            <a:ext cx="11064240" cy="0"/>
          </a:xfrm>
          <a:prstGeom prst="line">
            <a:avLst/>
          </a:prstGeom>
          <a:noFill/>
          <a:ln w="1016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6199632"/>
            <a:ext cx="4206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9CA3A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FINANCIAL MODEL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310896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D4AF37"/>
                </a:solidFill>
              </a:rPr>
              <a:t>FINANCE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66928" y="512064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Illustrative financial logic to validate through pilots</a:t>
            </a:r>
            <a:endParaRPr lang="en-US" sz="2700" dirty="0"/>
          </a:p>
        </p:txBody>
      </p:sp>
      <p:sp>
        <p:nvSpPr>
          <p:cNvPr id="7" name="Text 5"/>
          <p:cNvSpPr/>
          <p:nvPr/>
        </p:nvSpPr>
        <p:spPr>
          <a:xfrm>
            <a:off x="594360" y="1005840"/>
            <a:ext cx="9601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9CA3AF"/>
                </a:solidFill>
              </a:rPr>
              <a:t>Forecasts should be treated as planning assumptions until verified by live traction and audited financial data.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31520" y="1645920"/>
            <a:ext cx="4846320" cy="1234440"/>
          </a:xfrm>
          <a:prstGeom prst="roundRect">
            <a:avLst>
              <a:gd name="adj" fmla="val 5926"/>
            </a:avLst>
          </a:prstGeom>
          <a:solidFill>
            <a:srgbClr val="111827"/>
          </a:solidFill>
          <a:ln w="11430">
            <a:solidFill>
              <a:srgbClr val="D4AF37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Revenue levers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Commission, subscription, marketplace, training, AI tools and consulting.</a:t>
            </a:r>
            <a:endParaRPr lang="en-US" sz="1020" dirty="0"/>
          </a:p>
        </p:txBody>
      </p:sp>
      <p:sp>
        <p:nvSpPr>
          <p:cNvPr id="9" name="Text 7"/>
          <p:cNvSpPr/>
          <p:nvPr/>
        </p:nvSpPr>
        <p:spPr>
          <a:xfrm>
            <a:off x="6217920" y="1645920"/>
            <a:ext cx="4846320" cy="1234440"/>
          </a:xfrm>
          <a:prstGeom prst="roundRect">
            <a:avLst>
              <a:gd name="adj" fmla="val 5926"/>
            </a:avLst>
          </a:prstGeom>
          <a:solidFill>
            <a:srgbClr val="111827"/>
          </a:solidFill>
          <a:ln w="11430">
            <a:solidFill>
              <a:srgbClr val="06B6D4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Cost drivers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Technology, team, operations, marketing, compliance and impact verification.</a:t>
            </a:r>
            <a:endParaRPr lang="en-US" sz="1020" dirty="0"/>
          </a:p>
        </p:txBody>
      </p:sp>
      <p:sp>
        <p:nvSpPr>
          <p:cNvPr id="10" name="Text 8"/>
          <p:cNvSpPr/>
          <p:nvPr/>
        </p:nvSpPr>
        <p:spPr>
          <a:xfrm>
            <a:off x="731520" y="3474720"/>
            <a:ext cx="4846320" cy="1234440"/>
          </a:xfrm>
          <a:prstGeom prst="roundRect">
            <a:avLst>
              <a:gd name="adj" fmla="val 5926"/>
            </a:avLst>
          </a:prstGeom>
          <a:solidFill>
            <a:srgbClr val="111827"/>
          </a:solidFill>
          <a:ln w="11430">
            <a:solidFill>
              <a:srgbClr val="22C55E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Initial KPI focus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Active members, paid conversions, GMV, take rate, retention and trust score.</a:t>
            </a:r>
            <a:endParaRPr lang="en-US" sz="1020" dirty="0"/>
          </a:p>
        </p:txBody>
      </p:sp>
      <p:sp>
        <p:nvSpPr>
          <p:cNvPr id="11" name="Text 9"/>
          <p:cNvSpPr/>
          <p:nvPr/>
        </p:nvSpPr>
        <p:spPr>
          <a:xfrm>
            <a:off x="6217920" y="3474720"/>
            <a:ext cx="4846320" cy="1234440"/>
          </a:xfrm>
          <a:prstGeom prst="roundRect">
            <a:avLst>
              <a:gd name="adj" fmla="val 5926"/>
            </a:avLst>
          </a:prstGeom>
          <a:solidFill>
            <a:srgbClr val="111827"/>
          </a:solidFill>
          <a:ln w="11430">
            <a:solidFill>
              <a:srgbClr val="8B5CF6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Investor confidence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Transparent reporting + use of funds + milestone-based execution.</a:t>
            </a:r>
            <a:endParaRPr lang="en-US" sz="1020" dirty="0"/>
          </a:p>
        </p:txBody>
      </p:sp>
      <p:sp>
        <p:nvSpPr>
          <p:cNvPr id="12" name="Text 10"/>
          <p:cNvSpPr/>
          <p:nvPr/>
        </p:nvSpPr>
        <p:spPr>
          <a:xfrm>
            <a:off x="7589520" y="6199632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9CA3AF"/>
                </a:solidFill>
              </a:rPr>
              <a:t>Styflowne × Earnifyy × Mission Virasat</a:t>
            </a:r>
            <a:endParaRPr lang="en-US" sz="750" dirty="0"/>
          </a:p>
        </p:txBody>
      </p:sp>
      <p:sp>
        <p:nvSpPr>
          <p:cNvPr id="13" name="Text 11"/>
          <p:cNvSpPr/>
          <p:nvPr/>
        </p:nvSpPr>
        <p:spPr>
          <a:xfrm>
            <a:off x="11292840" y="6199632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D4AF37"/>
                </a:solidFill>
              </a:rPr>
              <a:t>39</a:t>
            </a:r>
            <a:endParaRPr lang="en-US" sz="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0F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 w="12700">
            <a:solidFill>
              <a:srgbClr val="0A0F1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473952"/>
            <a:ext cx="11064240" cy="0"/>
          </a:xfrm>
          <a:prstGeom prst="line">
            <a:avLst/>
          </a:prstGeom>
          <a:noFill/>
          <a:ln w="1016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6199632"/>
            <a:ext cx="4206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9CA3A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PROBLEM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310896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D4AF37"/>
                </a:solidFill>
              </a:rPr>
              <a:t>MARKET GAP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66928" y="512064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India has talent. The systems are fragmented.</a:t>
            </a:r>
            <a:endParaRPr lang="en-US" sz="2700" dirty="0"/>
          </a:p>
        </p:txBody>
      </p:sp>
      <p:sp>
        <p:nvSpPr>
          <p:cNvPr id="7" name="Text 5"/>
          <p:cNvSpPr/>
          <p:nvPr/>
        </p:nvSpPr>
        <p:spPr>
          <a:xfrm>
            <a:off x="594360" y="1005840"/>
            <a:ext cx="9601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9CA3AF"/>
                </a:solidFill>
              </a:rPr>
              <a:t>People move between learning, jobs, finance, technology and business without one connected growth pathway.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640080" y="1737360"/>
            <a:ext cx="3474720" cy="1828800"/>
          </a:xfrm>
          <a:prstGeom prst="roundRect">
            <a:avLst>
              <a:gd name="adj" fmla="val 4000"/>
            </a:avLst>
          </a:prstGeom>
          <a:solidFill>
            <a:srgbClr val="111827"/>
          </a:solidFill>
          <a:ln w="11430">
            <a:solidFill>
              <a:srgbClr val="EF4444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Fragmented Learning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Courses rarely convert into field skills, revenue capability or leadership development.</a:t>
            </a:r>
            <a:endParaRPr lang="en-US" sz="1020" dirty="0"/>
          </a:p>
        </p:txBody>
      </p:sp>
      <p:sp>
        <p:nvSpPr>
          <p:cNvPr id="9" name="Text 7"/>
          <p:cNvSpPr/>
          <p:nvPr/>
        </p:nvSpPr>
        <p:spPr>
          <a:xfrm>
            <a:off x="4343400" y="1737360"/>
            <a:ext cx="3474720" cy="1828800"/>
          </a:xfrm>
          <a:prstGeom prst="roundRect">
            <a:avLst>
              <a:gd name="adj" fmla="val 4000"/>
            </a:avLst>
          </a:prstGeom>
          <a:solidFill>
            <a:srgbClr val="111827"/>
          </a:solidFill>
          <a:ln w="11430">
            <a:solidFill>
              <a:srgbClr val="F59E0B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Disconnected Business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Real estate, finance, export, services and impact ecosystems operate in silos.</a:t>
            </a:r>
            <a:endParaRPr lang="en-US" sz="1020" dirty="0"/>
          </a:p>
        </p:txBody>
      </p:sp>
      <p:sp>
        <p:nvSpPr>
          <p:cNvPr id="10" name="Text 8"/>
          <p:cNvSpPr/>
          <p:nvPr/>
        </p:nvSpPr>
        <p:spPr>
          <a:xfrm>
            <a:off x="8046720" y="1737360"/>
            <a:ext cx="3474720" cy="1828800"/>
          </a:xfrm>
          <a:prstGeom prst="roundRect">
            <a:avLst>
              <a:gd name="adj" fmla="val 4000"/>
            </a:avLst>
          </a:prstGeom>
          <a:solidFill>
            <a:srgbClr val="111827"/>
          </a:solidFill>
          <a:ln w="11430">
            <a:solidFill>
              <a:srgbClr val="8B5CF6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Low Trust &amp; Visibility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Members, clients and partners struggle to see performance, compliance and contribution transparently.</a:t>
            </a:r>
            <a:endParaRPr lang="en-US" sz="1020" dirty="0"/>
          </a:p>
        </p:txBody>
      </p:sp>
      <p:sp>
        <p:nvSpPr>
          <p:cNvPr id="11" name="Text 9"/>
          <p:cNvSpPr/>
          <p:nvPr/>
        </p:nvSpPr>
        <p:spPr>
          <a:xfrm>
            <a:off x="1005840" y="4251960"/>
            <a:ext cx="1942186" cy="566928"/>
          </a:xfrm>
          <a:prstGeom prst="roundRect">
            <a:avLst>
              <a:gd name="adj" fmla="val 12903"/>
            </a:avLst>
          </a:prstGeom>
          <a:solidFill>
            <a:srgbClr val="111827"/>
          </a:solidFill>
          <a:ln w="10160">
            <a:solidFill>
              <a:srgbClr val="D4AF37">
                <a:alpha val="70000"/>
              </a:srgbClr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8FAFC"/>
                </a:solidFill>
              </a:rPr>
              <a:t>Learn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2966314" y="4535424"/>
            <a:ext cx="73152" cy="0"/>
          </a:xfrm>
          <a:prstGeom prst="line">
            <a:avLst/>
          </a:prstGeom>
          <a:noFill/>
          <a:ln w="10160">
            <a:solidFill>
              <a:srgbClr val="D4AF37"/>
            </a:solidFill>
            <a:prstDash val="solid"/>
            <a:headEnd type="none"/>
            <a:tailEnd type="triangle"/>
          </a:ln>
        </p:spPr>
      </p:sp>
      <p:sp>
        <p:nvSpPr>
          <p:cNvPr id="13" name="Text 11"/>
          <p:cNvSpPr/>
          <p:nvPr/>
        </p:nvSpPr>
        <p:spPr>
          <a:xfrm>
            <a:off x="3057754" y="4251960"/>
            <a:ext cx="1942186" cy="566928"/>
          </a:xfrm>
          <a:prstGeom prst="roundRect">
            <a:avLst>
              <a:gd name="adj" fmla="val 12903"/>
            </a:avLst>
          </a:prstGeom>
          <a:solidFill>
            <a:srgbClr val="111827"/>
          </a:solidFill>
          <a:ln w="10160">
            <a:solidFill>
              <a:srgbClr val="D4AF37">
                <a:alpha val="70000"/>
              </a:srgbClr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8FAFC"/>
                </a:solidFill>
              </a:rPr>
              <a:t>Practice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5018227" y="4535424"/>
            <a:ext cx="73152" cy="0"/>
          </a:xfrm>
          <a:prstGeom prst="line">
            <a:avLst/>
          </a:prstGeom>
          <a:noFill/>
          <a:ln w="10160">
            <a:solidFill>
              <a:srgbClr val="D4AF37"/>
            </a:solidFill>
            <a:prstDash val="solid"/>
            <a:headEnd type="none"/>
            <a:tailEnd type="triangle"/>
          </a:ln>
        </p:spPr>
      </p:sp>
      <p:sp>
        <p:nvSpPr>
          <p:cNvPr id="15" name="Text 13"/>
          <p:cNvSpPr/>
          <p:nvPr/>
        </p:nvSpPr>
        <p:spPr>
          <a:xfrm>
            <a:off x="5109667" y="4251960"/>
            <a:ext cx="1942186" cy="566928"/>
          </a:xfrm>
          <a:prstGeom prst="roundRect">
            <a:avLst>
              <a:gd name="adj" fmla="val 12903"/>
            </a:avLst>
          </a:prstGeom>
          <a:solidFill>
            <a:srgbClr val="111827"/>
          </a:solidFill>
          <a:ln w="10160">
            <a:solidFill>
              <a:srgbClr val="D4AF37">
                <a:alpha val="70000"/>
              </a:srgbClr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8FAFC"/>
                </a:solidFill>
              </a:rPr>
              <a:t>Business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7070141" y="4535424"/>
            <a:ext cx="73152" cy="0"/>
          </a:xfrm>
          <a:prstGeom prst="line">
            <a:avLst/>
          </a:prstGeom>
          <a:noFill/>
          <a:ln w="10160">
            <a:solidFill>
              <a:srgbClr val="D4AF37"/>
            </a:solidFill>
            <a:prstDash val="solid"/>
            <a:headEnd type="none"/>
            <a:tailEnd type="triangle"/>
          </a:ln>
        </p:spPr>
      </p:sp>
      <p:sp>
        <p:nvSpPr>
          <p:cNvPr id="17" name="Text 15"/>
          <p:cNvSpPr/>
          <p:nvPr/>
        </p:nvSpPr>
        <p:spPr>
          <a:xfrm>
            <a:off x="7161581" y="4251960"/>
            <a:ext cx="1942186" cy="566928"/>
          </a:xfrm>
          <a:prstGeom prst="roundRect">
            <a:avLst>
              <a:gd name="adj" fmla="val 12903"/>
            </a:avLst>
          </a:prstGeom>
          <a:solidFill>
            <a:srgbClr val="111827"/>
          </a:solidFill>
          <a:ln w="10160">
            <a:solidFill>
              <a:srgbClr val="D4AF37">
                <a:alpha val="70000"/>
              </a:srgbClr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8FAFC"/>
                </a:solidFill>
              </a:rPr>
              <a:t>Impact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9122054" y="4535424"/>
            <a:ext cx="73152" cy="0"/>
          </a:xfrm>
          <a:prstGeom prst="line">
            <a:avLst/>
          </a:prstGeom>
          <a:noFill/>
          <a:ln w="10160">
            <a:solidFill>
              <a:srgbClr val="D4AF37"/>
            </a:solidFill>
            <a:prstDash val="solid"/>
            <a:headEnd type="none"/>
            <a:tailEnd type="triangle"/>
          </a:ln>
        </p:spPr>
      </p:sp>
      <p:sp>
        <p:nvSpPr>
          <p:cNvPr id="19" name="Text 17"/>
          <p:cNvSpPr/>
          <p:nvPr/>
        </p:nvSpPr>
        <p:spPr>
          <a:xfrm>
            <a:off x="9213494" y="4251960"/>
            <a:ext cx="1942186" cy="566928"/>
          </a:xfrm>
          <a:prstGeom prst="roundRect">
            <a:avLst>
              <a:gd name="adj" fmla="val 12903"/>
            </a:avLst>
          </a:prstGeom>
          <a:solidFill>
            <a:srgbClr val="111827"/>
          </a:solidFill>
          <a:ln w="10160">
            <a:solidFill>
              <a:srgbClr val="D4AF37">
                <a:alpha val="70000"/>
              </a:srgbClr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8FAFC"/>
                </a:solidFill>
              </a:rPr>
              <a:t>Leadership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7589520" y="6199632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9CA3AF"/>
                </a:solidFill>
              </a:rPr>
              <a:t>Styflowne × Earnifyy × Mission Virasat</a:t>
            </a:r>
            <a:endParaRPr lang="en-US" sz="750" dirty="0"/>
          </a:p>
        </p:txBody>
      </p:sp>
      <p:sp>
        <p:nvSpPr>
          <p:cNvPr id="21" name="Text 19"/>
          <p:cNvSpPr/>
          <p:nvPr/>
        </p:nvSpPr>
        <p:spPr>
          <a:xfrm>
            <a:off x="11292840" y="6199632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D4AF37"/>
                </a:solidFill>
              </a:rPr>
              <a:t>04</a:t>
            </a:r>
            <a:endParaRPr lang="en-US" sz="75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0A0F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 w="12700">
            <a:solidFill>
              <a:srgbClr val="0A0F1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473952"/>
            <a:ext cx="11064240" cy="0"/>
          </a:xfrm>
          <a:prstGeom prst="line">
            <a:avLst/>
          </a:prstGeom>
          <a:noFill/>
          <a:ln w="1016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6199632"/>
            <a:ext cx="4206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9CA3A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FORECAST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310896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D4AF37"/>
                </a:solidFill>
              </a:rPr>
              <a:t>FINANCIAL FORECAST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66928" y="512064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Illustrative revenue build-up</a:t>
            </a:r>
            <a:endParaRPr lang="en-US" sz="2700" dirty="0"/>
          </a:p>
        </p:txBody>
      </p:sp>
      <p:sp>
        <p:nvSpPr>
          <p:cNvPr id="7" name="Text 5"/>
          <p:cNvSpPr/>
          <p:nvPr/>
        </p:nvSpPr>
        <p:spPr>
          <a:xfrm>
            <a:off x="594360" y="1005840"/>
            <a:ext cx="9601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9CA3AF"/>
                </a:solidFill>
              </a:rPr>
              <a:t>A conservative planning view showing how diversified verticals can compound as member activity grows.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1097280" y="5139690"/>
            <a:ext cx="822960" cy="26670"/>
          </a:xfrm>
          <a:prstGeom prst="rect">
            <a:avLst/>
          </a:prstGeom>
          <a:solidFill>
            <a:srgbClr val="D4AF3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51560" y="5349240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CA3AF"/>
                </a:solidFill>
              </a:rPr>
              <a:t>2026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914400" y="4911090"/>
            <a:ext cx="1188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8FAFC"/>
                </a:solidFill>
              </a:rPr>
              <a:t>₹0.5Cr</a:t>
            </a:r>
            <a:endParaRPr lang="en-US" sz="800" dirty="0"/>
          </a:p>
        </p:txBody>
      </p:sp>
      <p:sp>
        <p:nvSpPr>
          <p:cNvPr id="11" name="Shape 9"/>
          <p:cNvSpPr/>
          <p:nvPr/>
        </p:nvSpPr>
        <p:spPr>
          <a:xfrm>
            <a:off x="2697480" y="5070348"/>
            <a:ext cx="822960" cy="96012"/>
          </a:xfrm>
          <a:prstGeom prst="rect">
            <a:avLst/>
          </a:prstGeom>
          <a:solidFill>
            <a:srgbClr val="06B6D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651760" y="5349240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CA3AF"/>
                </a:solidFill>
              </a:rPr>
              <a:t>2027</a:t>
            </a:r>
            <a:endParaRPr lang="en-US" sz="800" dirty="0"/>
          </a:p>
        </p:txBody>
      </p:sp>
      <p:sp>
        <p:nvSpPr>
          <p:cNvPr id="13" name="Text 11"/>
          <p:cNvSpPr/>
          <p:nvPr/>
        </p:nvSpPr>
        <p:spPr>
          <a:xfrm>
            <a:off x="2514600" y="4841748"/>
            <a:ext cx="1188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8FAFC"/>
                </a:solidFill>
              </a:rPr>
              <a:t>₹1.8Cr</a:t>
            </a:r>
            <a:endParaRPr lang="en-US" sz="800" dirty="0"/>
          </a:p>
        </p:txBody>
      </p:sp>
      <p:sp>
        <p:nvSpPr>
          <p:cNvPr id="14" name="Shape 12"/>
          <p:cNvSpPr/>
          <p:nvPr/>
        </p:nvSpPr>
        <p:spPr>
          <a:xfrm>
            <a:off x="4297680" y="4899660"/>
            <a:ext cx="822960" cy="266700"/>
          </a:xfrm>
          <a:prstGeom prst="rect">
            <a:avLst/>
          </a:prstGeom>
          <a:solidFill>
            <a:srgbClr val="22C55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51960" y="5349240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CA3AF"/>
                </a:solidFill>
              </a:rPr>
              <a:t>2028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4114800" y="4671060"/>
            <a:ext cx="1188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8FAFC"/>
                </a:solidFill>
              </a:rPr>
              <a:t>₹5Cr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5897880" y="4526280"/>
            <a:ext cx="822960" cy="640080"/>
          </a:xfrm>
          <a:prstGeom prst="rect">
            <a:avLst/>
          </a:prstGeom>
          <a:solidFill>
            <a:srgbClr val="F59E0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852160" y="5349240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CA3AF"/>
                </a:solidFill>
              </a:rPr>
              <a:t>2029</a:t>
            </a:r>
            <a:endParaRPr lang="en-US" sz="800" dirty="0"/>
          </a:p>
        </p:txBody>
      </p:sp>
      <p:sp>
        <p:nvSpPr>
          <p:cNvPr id="19" name="Text 17"/>
          <p:cNvSpPr/>
          <p:nvPr/>
        </p:nvSpPr>
        <p:spPr>
          <a:xfrm>
            <a:off x="5715000" y="4297680"/>
            <a:ext cx="1188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8FAFC"/>
                </a:solidFill>
              </a:rPr>
              <a:t>₹12Cr</a:t>
            </a:r>
            <a:endParaRPr lang="en-US" sz="800" dirty="0"/>
          </a:p>
        </p:txBody>
      </p:sp>
      <p:sp>
        <p:nvSpPr>
          <p:cNvPr id="20" name="Shape 18"/>
          <p:cNvSpPr/>
          <p:nvPr/>
        </p:nvSpPr>
        <p:spPr>
          <a:xfrm>
            <a:off x="7498080" y="3832860"/>
            <a:ext cx="822960" cy="1333500"/>
          </a:xfrm>
          <a:prstGeom prst="rect">
            <a:avLst/>
          </a:prstGeom>
          <a:solidFill>
            <a:srgbClr val="8B5C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452360" y="5349240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CA3AF"/>
                </a:solidFill>
              </a:rPr>
              <a:t>2030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7315200" y="3604260"/>
            <a:ext cx="1188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8FAFC"/>
                </a:solidFill>
              </a:rPr>
              <a:t>₹25Cr</a:t>
            </a:r>
            <a:endParaRPr lang="en-US" sz="800" dirty="0"/>
          </a:p>
        </p:txBody>
      </p:sp>
      <p:sp>
        <p:nvSpPr>
          <p:cNvPr id="23" name="Shape 21"/>
          <p:cNvSpPr/>
          <p:nvPr/>
        </p:nvSpPr>
        <p:spPr>
          <a:xfrm>
            <a:off x="9098280" y="2232660"/>
            <a:ext cx="822960" cy="2933700"/>
          </a:xfrm>
          <a:prstGeom prst="rect">
            <a:avLst/>
          </a:prstGeom>
          <a:solidFill>
            <a:srgbClr val="3B82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9052560" y="5349240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CA3AF"/>
                </a:solidFill>
              </a:rPr>
              <a:t>2031</a:t>
            </a:r>
            <a:endParaRPr lang="en-US" sz="800" dirty="0"/>
          </a:p>
        </p:txBody>
      </p:sp>
      <p:sp>
        <p:nvSpPr>
          <p:cNvPr id="25" name="Text 23"/>
          <p:cNvSpPr/>
          <p:nvPr/>
        </p:nvSpPr>
        <p:spPr>
          <a:xfrm>
            <a:off x="8915400" y="2004060"/>
            <a:ext cx="1188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8FAFC"/>
                </a:solidFill>
              </a:rPr>
              <a:t>₹55Cr</a:t>
            </a:r>
            <a:endParaRPr lang="en-US" sz="800" dirty="0"/>
          </a:p>
        </p:txBody>
      </p:sp>
      <p:sp>
        <p:nvSpPr>
          <p:cNvPr id="26" name="Text 24"/>
          <p:cNvSpPr/>
          <p:nvPr/>
        </p:nvSpPr>
        <p:spPr>
          <a:xfrm>
            <a:off x="1005840" y="58064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CA3AF"/>
                </a:solidFill>
              </a:rPr>
              <a:t>Illustrative only · subject to traction, pricing, conversion and compliance validation</a:t>
            </a:r>
            <a:endParaRPr lang="en-US" sz="800" dirty="0"/>
          </a:p>
        </p:txBody>
      </p:sp>
      <p:sp>
        <p:nvSpPr>
          <p:cNvPr id="27" name="Text 25"/>
          <p:cNvSpPr/>
          <p:nvPr/>
        </p:nvSpPr>
        <p:spPr>
          <a:xfrm>
            <a:off x="7589520" y="6199632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9CA3AF"/>
                </a:solidFill>
              </a:rPr>
              <a:t>Styflowne × Earnifyy × Mission Virasat</a:t>
            </a:r>
            <a:endParaRPr lang="en-US" sz="750" dirty="0"/>
          </a:p>
        </p:txBody>
      </p:sp>
      <p:sp>
        <p:nvSpPr>
          <p:cNvPr id="28" name="Text 26"/>
          <p:cNvSpPr/>
          <p:nvPr/>
        </p:nvSpPr>
        <p:spPr>
          <a:xfrm>
            <a:off x="11292840" y="6199632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D4AF37"/>
                </a:solidFill>
              </a:rPr>
              <a:t>40</a:t>
            </a:r>
            <a:endParaRPr lang="en-US" sz="75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bg>
      <p:bgPr>
        <a:solidFill>
          <a:srgbClr val="0A0F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 w="12700">
            <a:solidFill>
              <a:srgbClr val="0A0F1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473952"/>
            <a:ext cx="11064240" cy="0"/>
          </a:xfrm>
          <a:prstGeom prst="line">
            <a:avLst/>
          </a:prstGeom>
          <a:noFill/>
          <a:ln w="1016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6199632"/>
            <a:ext cx="4206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9CA3A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FUNDING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310896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D4AF37"/>
                </a:solidFill>
              </a:rPr>
              <a:t>INVESTMENT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66928" y="512064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Seed funding ask: ₹50 lakh execution round</a:t>
            </a:r>
            <a:endParaRPr lang="en-US" sz="2700" dirty="0"/>
          </a:p>
        </p:txBody>
      </p:sp>
      <p:sp>
        <p:nvSpPr>
          <p:cNvPr id="7" name="Text 5"/>
          <p:cNvSpPr/>
          <p:nvPr/>
        </p:nvSpPr>
        <p:spPr>
          <a:xfrm>
            <a:off x="594360" y="1005840"/>
            <a:ext cx="9601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9CA3AF"/>
                </a:solidFill>
              </a:rPr>
              <a:t>Initial raise focused on platform build, operational capability, pilots, compliance and early growth.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31520" y="2057400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D4AF3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40%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731520" y="2587752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9CA3AF"/>
                </a:solidFill>
              </a:rPr>
              <a:t>Technology + AI platform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3017520" y="2057400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06B6D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25%</a:t>
            </a:r>
            <a:endParaRPr lang="en-US" sz="3000" dirty="0"/>
          </a:p>
        </p:txBody>
      </p:sp>
      <p:sp>
        <p:nvSpPr>
          <p:cNvPr id="11" name="Text 9"/>
          <p:cNvSpPr/>
          <p:nvPr/>
        </p:nvSpPr>
        <p:spPr>
          <a:xfrm>
            <a:off x="3017520" y="2587752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9CA3AF"/>
                </a:solidFill>
              </a:rPr>
              <a:t>Operations + hiring</a:t>
            </a:r>
            <a:endParaRPr lang="en-US" sz="850" dirty="0"/>
          </a:p>
        </p:txBody>
      </p:sp>
      <p:sp>
        <p:nvSpPr>
          <p:cNvPr id="12" name="Text 10"/>
          <p:cNvSpPr/>
          <p:nvPr/>
        </p:nvSpPr>
        <p:spPr>
          <a:xfrm>
            <a:off x="5303520" y="2057400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22C55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20%</a:t>
            </a:r>
            <a:endParaRPr lang="en-US" sz="3000" dirty="0"/>
          </a:p>
        </p:txBody>
      </p:sp>
      <p:sp>
        <p:nvSpPr>
          <p:cNvPr id="13" name="Text 11"/>
          <p:cNvSpPr/>
          <p:nvPr/>
        </p:nvSpPr>
        <p:spPr>
          <a:xfrm>
            <a:off x="5303520" y="2587752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9CA3AF"/>
                </a:solidFill>
              </a:rPr>
              <a:t>Marketing + community growth</a:t>
            </a:r>
            <a:endParaRPr lang="en-US" sz="850" dirty="0"/>
          </a:p>
        </p:txBody>
      </p:sp>
      <p:sp>
        <p:nvSpPr>
          <p:cNvPr id="14" name="Text 12"/>
          <p:cNvSpPr/>
          <p:nvPr/>
        </p:nvSpPr>
        <p:spPr>
          <a:xfrm>
            <a:off x="7589520" y="2057400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59E0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10%</a:t>
            </a:r>
            <a:endParaRPr lang="en-US" sz="3000" dirty="0"/>
          </a:p>
        </p:txBody>
      </p:sp>
      <p:sp>
        <p:nvSpPr>
          <p:cNvPr id="15" name="Text 13"/>
          <p:cNvSpPr/>
          <p:nvPr/>
        </p:nvSpPr>
        <p:spPr>
          <a:xfrm>
            <a:off x="7589520" y="2587752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9CA3AF"/>
                </a:solidFill>
              </a:rPr>
              <a:t>Legal + compliance</a:t>
            </a:r>
            <a:endParaRPr lang="en-US" sz="850" dirty="0"/>
          </a:p>
        </p:txBody>
      </p:sp>
      <p:sp>
        <p:nvSpPr>
          <p:cNvPr id="16" name="Text 14"/>
          <p:cNvSpPr/>
          <p:nvPr/>
        </p:nvSpPr>
        <p:spPr>
          <a:xfrm>
            <a:off x="9875520" y="2057400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8B5CF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5%</a:t>
            </a:r>
            <a:endParaRPr lang="en-US" sz="3000" dirty="0"/>
          </a:p>
        </p:txBody>
      </p:sp>
      <p:sp>
        <p:nvSpPr>
          <p:cNvPr id="17" name="Text 15"/>
          <p:cNvSpPr/>
          <p:nvPr/>
        </p:nvSpPr>
        <p:spPr>
          <a:xfrm>
            <a:off x="9875520" y="2587752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9CA3AF"/>
                </a:solidFill>
              </a:rPr>
              <a:t>Impact tracking + pilots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914400" y="4206240"/>
            <a:ext cx="10241280" cy="914400"/>
          </a:xfrm>
          <a:prstGeom prst="roundRect">
            <a:avLst>
              <a:gd name="adj" fmla="val 8000"/>
            </a:avLst>
          </a:prstGeom>
          <a:solidFill>
            <a:srgbClr val="111827"/>
          </a:solidFill>
          <a:ln w="11430">
            <a:solidFill>
              <a:srgbClr val="D4AF37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Milestone logic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Funds should unlock MVP completion, active pilots across core verticals, initial paid conversions, impact dashboard and investor reporting discipline.</a:t>
            </a:r>
            <a:endParaRPr lang="en-US" sz="1020" dirty="0"/>
          </a:p>
        </p:txBody>
      </p:sp>
      <p:sp>
        <p:nvSpPr>
          <p:cNvPr id="19" name="Text 17"/>
          <p:cNvSpPr/>
          <p:nvPr/>
        </p:nvSpPr>
        <p:spPr>
          <a:xfrm>
            <a:off x="7589520" y="6199632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9CA3AF"/>
                </a:solidFill>
              </a:rPr>
              <a:t>Styflowne × Earnifyy × Mission Virasat</a:t>
            </a:r>
            <a:endParaRPr lang="en-US" sz="750" dirty="0"/>
          </a:p>
        </p:txBody>
      </p:sp>
      <p:sp>
        <p:nvSpPr>
          <p:cNvPr id="20" name="Text 18"/>
          <p:cNvSpPr/>
          <p:nvPr/>
        </p:nvSpPr>
        <p:spPr>
          <a:xfrm>
            <a:off x="11292840" y="6199632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D4AF37"/>
                </a:solidFill>
              </a:rPr>
              <a:t>41</a:t>
            </a:r>
            <a:endParaRPr lang="en-US" sz="75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bg>
      <p:bgPr>
        <a:solidFill>
          <a:srgbClr val="0A0F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 w="12700">
            <a:solidFill>
              <a:srgbClr val="0A0F1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473952"/>
            <a:ext cx="11064240" cy="0"/>
          </a:xfrm>
          <a:prstGeom prst="line">
            <a:avLst/>
          </a:prstGeom>
          <a:noFill/>
          <a:ln w="1016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6199632"/>
            <a:ext cx="4206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9CA3A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RISK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310896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D4AF37"/>
                </a:solidFill>
              </a:rPr>
              <a:t>RISK MANAGEMENT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66928" y="512064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Risk management is part of the product</a:t>
            </a:r>
            <a:endParaRPr lang="en-US" sz="2700" dirty="0"/>
          </a:p>
        </p:txBody>
      </p:sp>
      <p:sp>
        <p:nvSpPr>
          <p:cNvPr id="7" name="Text 5"/>
          <p:cNvSpPr/>
          <p:nvPr/>
        </p:nvSpPr>
        <p:spPr>
          <a:xfrm>
            <a:off x="594360" y="1005840"/>
            <a:ext cx="9601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9CA3AF"/>
                </a:solidFill>
              </a:rPr>
              <a:t>The ecosystem should reduce execution risk through compliance, audits, staged rollout and transparent data.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31520" y="1600200"/>
            <a:ext cx="3337560" cy="1143000"/>
          </a:xfrm>
          <a:prstGeom prst="roundRect">
            <a:avLst>
              <a:gd name="adj" fmla="val 6400"/>
            </a:avLst>
          </a:prstGeom>
          <a:solidFill>
            <a:srgbClr val="111827"/>
          </a:solidFill>
          <a:ln w="11430">
            <a:solidFill>
              <a:srgbClr val="D4AF37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Regulatory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Use licensed partners, documented processes and legal review.</a:t>
            </a:r>
            <a:endParaRPr lang="en-US" sz="1020" dirty="0"/>
          </a:p>
        </p:txBody>
      </p:sp>
      <p:sp>
        <p:nvSpPr>
          <p:cNvPr id="9" name="Text 7"/>
          <p:cNvSpPr/>
          <p:nvPr/>
        </p:nvSpPr>
        <p:spPr>
          <a:xfrm>
            <a:off x="4434840" y="1600200"/>
            <a:ext cx="3337560" cy="1143000"/>
          </a:xfrm>
          <a:prstGeom prst="roundRect">
            <a:avLst>
              <a:gd name="adj" fmla="val 6400"/>
            </a:avLst>
          </a:prstGeom>
          <a:solidFill>
            <a:srgbClr val="111827"/>
          </a:solidFill>
          <a:ln w="11430">
            <a:solidFill>
              <a:srgbClr val="06B6D4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Trust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Public dashboards, complaint logs and ethics review.</a:t>
            </a:r>
            <a:endParaRPr lang="en-US" sz="1020" dirty="0"/>
          </a:p>
        </p:txBody>
      </p:sp>
      <p:sp>
        <p:nvSpPr>
          <p:cNvPr id="10" name="Text 8"/>
          <p:cNvSpPr/>
          <p:nvPr/>
        </p:nvSpPr>
        <p:spPr>
          <a:xfrm>
            <a:off x="8138160" y="1600200"/>
            <a:ext cx="3337560" cy="1143000"/>
          </a:xfrm>
          <a:prstGeom prst="roundRect">
            <a:avLst>
              <a:gd name="adj" fmla="val 6400"/>
            </a:avLst>
          </a:prstGeom>
          <a:solidFill>
            <a:srgbClr val="111827"/>
          </a:solidFill>
          <a:ln w="11430">
            <a:solidFill>
              <a:srgbClr val="22C55E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Execution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Pilot-first rollout and milestone-based scaling.</a:t>
            </a:r>
            <a:endParaRPr lang="en-US" sz="1020" dirty="0"/>
          </a:p>
        </p:txBody>
      </p:sp>
      <p:sp>
        <p:nvSpPr>
          <p:cNvPr id="11" name="Text 9"/>
          <p:cNvSpPr/>
          <p:nvPr/>
        </p:nvSpPr>
        <p:spPr>
          <a:xfrm>
            <a:off x="731520" y="3337560"/>
            <a:ext cx="3337560" cy="1143000"/>
          </a:xfrm>
          <a:prstGeom prst="roundRect">
            <a:avLst>
              <a:gd name="adj" fmla="val 6400"/>
            </a:avLst>
          </a:prstGeom>
          <a:solidFill>
            <a:srgbClr val="111827"/>
          </a:solidFill>
          <a:ln w="11430">
            <a:solidFill>
              <a:srgbClr val="8B5CF6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AI misuse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Governance council, audit logs and human approvals.</a:t>
            </a:r>
            <a:endParaRPr lang="en-US" sz="1020" dirty="0"/>
          </a:p>
        </p:txBody>
      </p:sp>
      <p:sp>
        <p:nvSpPr>
          <p:cNvPr id="12" name="Text 10"/>
          <p:cNvSpPr/>
          <p:nvPr/>
        </p:nvSpPr>
        <p:spPr>
          <a:xfrm>
            <a:off x="4434840" y="3337560"/>
            <a:ext cx="3337560" cy="1143000"/>
          </a:xfrm>
          <a:prstGeom prst="roundRect">
            <a:avLst>
              <a:gd name="adj" fmla="val 6400"/>
            </a:avLst>
          </a:prstGeom>
          <a:solidFill>
            <a:srgbClr val="111827"/>
          </a:solidFill>
          <a:ln w="11430">
            <a:solidFill>
              <a:srgbClr val="F59E0B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Quality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Training gates, certification and mentor review.</a:t>
            </a:r>
            <a:endParaRPr lang="en-US" sz="1020" dirty="0"/>
          </a:p>
        </p:txBody>
      </p:sp>
      <p:sp>
        <p:nvSpPr>
          <p:cNvPr id="13" name="Text 11"/>
          <p:cNvSpPr/>
          <p:nvPr/>
        </p:nvSpPr>
        <p:spPr>
          <a:xfrm>
            <a:off x="8138160" y="3337560"/>
            <a:ext cx="3337560" cy="1143000"/>
          </a:xfrm>
          <a:prstGeom prst="roundRect">
            <a:avLst>
              <a:gd name="adj" fmla="val 6400"/>
            </a:avLst>
          </a:prstGeom>
          <a:solidFill>
            <a:srgbClr val="111827"/>
          </a:solidFill>
          <a:ln w="11430">
            <a:solidFill>
              <a:srgbClr val="3B82F6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Financial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Conservative forecasts and controlled burn.</a:t>
            </a:r>
            <a:endParaRPr lang="en-US" sz="1020" dirty="0"/>
          </a:p>
        </p:txBody>
      </p:sp>
      <p:sp>
        <p:nvSpPr>
          <p:cNvPr id="14" name="Text 12"/>
          <p:cNvSpPr/>
          <p:nvPr/>
        </p:nvSpPr>
        <p:spPr>
          <a:xfrm>
            <a:off x="7589520" y="6199632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9CA3AF"/>
                </a:solidFill>
              </a:rPr>
              <a:t>Styflowne × Earnifyy × Mission Virasat</a:t>
            </a:r>
            <a:endParaRPr lang="en-US" sz="750" dirty="0"/>
          </a:p>
        </p:txBody>
      </p:sp>
      <p:sp>
        <p:nvSpPr>
          <p:cNvPr id="15" name="Text 13"/>
          <p:cNvSpPr/>
          <p:nvPr/>
        </p:nvSpPr>
        <p:spPr>
          <a:xfrm>
            <a:off x="11292840" y="6199632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D4AF37"/>
                </a:solidFill>
              </a:rPr>
              <a:t>42</a:t>
            </a:r>
            <a:endParaRPr lang="en-US" sz="75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bg>
      <p:bgPr>
        <a:solidFill>
          <a:srgbClr val="0A0F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 w="12700">
            <a:solidFill>
              <a:srgbClr val="0A0F1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473952"/>
            <a:ext cx="11064240" cy="0"/>
          </a:xfrm>
          <a:prstGeom prst="line">
            <a:avLst/>
          </a:prstGeom>
          <a:noFill/>
          <a:ln w="1016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6199632"/>
            <a:ext cx="4206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9CA3A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TEAM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310896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D4AF37"/>
                </a:solidFill>
              </a:rPr>
              <a:t>EXECUTION TEAM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66928" y="512064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Backbone required to build the ecosystem</a:t>
            </a:r>
            <a:endParaRPr lang="en-US" sz="2700" dirty="0"/>
          </a:p>
        </p:txBody>
      </p:sp>
      <p:sp>
        <p:nvSpPr>
          <p:cNvPr id="7" name="Text 5"/>
          <p:cNvSpPr/>
          <p:nvPr/>
        </p:nvSpPr>
        <p:spPr>
          <a:xfrm>
            <a:off x="594360" y="1005840"/>
            <a:ext cx="9601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9CA3AF"/>
                </a:solidFill>
              </a:rPr>
              <a:t>The next phase needs a core operating team across technology, business, compliance, training and impact.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31520" y="1600200"/>
            <a:ext cx="1965960" cy="1051560"/>
          </a:xfrm>
          <a:prstGeom prst="roundRect">
            <a:avLst>
              <a:gd name="adj" fmla="val 6957"/>
            </a:avLst>
          </a:prstGeom>
          <a:solidFill>
            <a:srgbClr val="111827"/>
          </a:solidFill>
          <a:ln w="11430">
            <a:solidFill>
              <a:srgbClr val="D4AF37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8FAFC"/>
                </a:solidFill>
              </a:rPr>
              <a:t>Founder / Strategy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2971800" y="1600200"/>
            <a:ext cx="1965960" cy="1051560"/>
          </a:xfrm>
          <a:prstGeom prst="roundRect">
            <a:avLst>
              <a:gd name="adj" fmla="val 6957"/>
            </a:avLst>
          </a:prstGeom>
          <a:solidFill>
            <a:srgbClr val="111827"/>
          </a:solidFill>
          <a:ln w="11430">
            <a:solidFill>
              <a:srgbClr val="06B6D4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8FAFC"/>
                </a:solidFill>
              </a:rPr>
              <a:t>CTO / Product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5212080" y="1600200"/>
            <a:ext cx="1965960" cy="1051560"/>
          </a:xfrm>
          <a:prstGeom prst="roundRect">
            <a:avLst>
              <a:gd name="adj" fmla="val 6957"/>
            </a:avLst>
          </a:prstGeom>
          <a:solidFill>
            <a:srgbClr val="111827"/>
          </a:solidFill>
          <a:ln w="11430">
            <a:solidFill>
              <a:srgbClr val="22C55E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8FAFC"/>
                </a:solidFill>
              </a:rPr>
              <a:t>AI Lead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7452360" y="1600200"/>
            <a:ext cx="1965960" cy="1051560"/>
          </a:xfrm>
          <a:prstGeom prst="roundRect">
            <a:avLst>
              <a:gd name="adj" fmla="val 6957"/>
            </a:avLst>
          </a:prstGeom>
          <a:solidFill>
            <a:srgbClr val="111827"/>
          </a:solidFill>
          <a:ln w="11430">
            <a:solidFill>
              <a:srgbClr val="8B5CF6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8FAFC"/>
                </a:solidFill>
              </a:rPr>
              <a:t>CRM Ops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9692640" y="1600200"/>
            <a:ext cx="1965960" cy="1051560"/>
          </a:xfrm>
          <a:prstGeom prst="roundRect">
            <a:avLst>
              <a:gd name="adj" fmla="val 6957"/>
            </a:avLst>
          </a:prstGeom>
          <a:solidFill>
            <a:srgbClr val="111827"/>
          </a:solidFill>
          <a:ln w="11430">
            <a:solidFill>
              <a:srgbClr val="F59E0B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8FAFC"/>
                </a:solidFill>
              </a:rPr>
              <a:t>Vertical Heads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731520" y="3291840"/>
            <a:ext cx="1965960" cy="1051560"/>
          </a:xfrm>
          <a:prstGeom prst="roundRect">
            <a:avLst>
              <a:gd name="adj" fmla="val 6957"/>
            </a:avLst>
          </a:prstGeom>
          <a:solidFill>
            <a:srgbClr val="111827"/>
          </a:solidFill>
          <a:ln w="11430">
            <a:solidFill>
              <a:srgbClr val="D4AF37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8FAFC"/>
                </a:solidFill>
              </a:rPr>
              <a:t>Compliance Lead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2971800" y="3291840"/>
            <a:ext cx="1965960" cy="1051560"/>
          </a:xfrm>
          <a:prstGeom prst="roundRect">
            <a:avLst>
              <a:gd name="adj" fmla="val 6957"/>
            </a:avLst>
          </a:prstGeom>
          <a:solidFill>
            <a:srgbClr val="111827"/>
          </a:solidFill>
          <a:ln w="11430">
            <a:solidFill>
              <a:srgbClr val="06B6D4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8FAFC"/>
                </a:solidFill>
              </a:rPr>
              <a:t>Training Lead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5212080" y="3291840"/>
            <a:ext cx="1965960" cy="1051560"/>
          </a:xfrm>
          <a:prstGeom prst="roundRect">
            <a:avLst>
              <a:gd name="adj" fmla="val 6957"/>
            </a:avLst>
          </a:prstGeom>
          <a:solidFill>
            <a:srgbClr val="111827"/>
          </a:solidFill>
          <a:ln w="11430">
            <a:solidFill>
              <a:srgbClr val="22C55E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8FAFC"/>
                </a:solidFill>
              </a:rPr>
              <a:t>Impact Lead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7452360" y="3291840"/>
            <a:ext cx="1965960" cy="1051560"/>
          </a:xfrm>
          <a:prstGeom prst="roundRect">
            <a:avLst>
              <a:gd name="adj" fmla="val 6957"/>
            </a:avLst>
          </a:prstGeom>
          <a:solidFill>
            <a:srgbClr val="111827"/>
          </a:solidFill>
          <a:ln w="11430">
            <a:solidFill>
              <a:srgbClr val="8B5CF6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8FAFC"/>
                </a:solidFill>
              </a:rPr>
              <a:t>Partnerships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9692640" y="3291840"/>
            <a:ext cx="1965960" cy="1051560"/>
          </a:xfrm>
          <a:prstGeom prst="roundRect">
            <a:avLst>
              <a:gd name="adj" fmla="val 6957"/>
            </a:avLst>
          </a:prstGeom>
          <a:solidFill>
            <a:srgbClr val="111827"/>
          </a:solidFill>
          <a:ln w="11430">
            <a:solidFill>
              <a:srgbClr val="F59E0B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8FAFC"/>
                </a:solidFill>
              </a:rPr>
              <a:t>Finance Controller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7589520" y="6199632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9CA3AF"/>
                </a:solidFill>
              </a:rPr>
              <a:t>Styflowne × Earnifyy × Mission Virasat</a:t>
            </a:r>
            <a:endParaRPr lang="en-US" sz="750" dirty="0"/>
          </a:p>
        </p:txBody>
      </p:sp>
      <p:sp>
        <p:nvSpPr>
          <p:cNvPr id="19" name="Text 17"/>
          <p:cNvSpPr/>
          <p:nvPr/>
        </p:nvSpPr>
        <p:spPr>
          <a:xfrm>
            <a:off x="11292840" y="6199632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D4AF37"/>
                </a:solidFill>
              </a:rPr>
              <a:t>43</a:t>
            </a:r>
            <a:endParaRPr lang="en-US" sz="75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bg>
      <p:bgPr>
        <a:solidFill>
          <a:srgbClr val="0A0F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 w="12700">
            <a:solidFill>
              <a:srgbClr val="0A0F1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473952"/>
            <a:ext cx="11064240" cy="0"/>
          </a:xfrm>
          <a:prstGeom prst="line">
            <a:avLst/>
          </a:prstGeom>
          <a:noFill/>
          <a:ln w="1016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6199632"/>
            <a:ext cx="4206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9CA3A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ROADMAP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310896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D4AF37"/>
                </a:solidFill>
              </a:rPr>
              <a:t>VISION BLUEPRINT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66928" y="512064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10-year roadmap: 2026–2036</a:t>
            </a:r>
            <a:endParaRPr lang="en-US" sz="2700" dirty="0"/>
          </a:p>
        </p:txBody>
      </p:sp>
      <p:sp>
        <p:nvSpPr>
          <p:cNvPr id="7" name="Text 5"/>
          <p:cNvSpPr/>
          <p:nvPr/>
        </p:nvSpPr>
        <p:spPr>
          <a:xfrm>
            <a:off x="594360" y="1005840"/>
            <a:ext cx="9601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9CA3AF"/>
                </a:solidFill>
              </a:rPr>
              <a:t>A phased strategy from pilot execution to national scale and global ecosystem positioning.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685800" y="1417320"/>
            <a:ext cx="2514600" cy="822960"/>
          </a:xfrm>
          <a:prstGeom prst="roundRect">
            <a:avLst>
              <a:gd name="adj" fmla="val 8889"/>
            </a:avLst>
          </a:prstGeom>
          <a:solidFill>
            <a:srgbClr val="111827"/>
          </a:solidFill>
          <a:ln w="11430">
            <a:solidFill>
              <a:srgbClr val="D4AF37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2026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MVP + core verticals</a:t>
            </a:r>
            <a:endParaRPr lang="en-US" sz="1020" dirty="0"/>
          </a:p>
        </p:txBody>
      </p:sp>
      <p:sp>
        <p:nvSpPr>
          <p:cNvPr id="9" name="Text 7"/>
          <p:cNvSpPr/>
          <p:nvPr/>
        </p:nvSpPr>
        <p:spPr>
          <a:xfrm>
            <a:off x="3520440" y="1417320"/>
            <a:ext cx="2514600" cy="822960"/>
          </a:xfrm>
          <a:prstGeom prst="roundRect">
            <a:avLst>
              <a:gd name="adj" fmla="val 8889"/>
            </a:avLst>
          </a:prstGeom>
          <a:solidFill>
            <a:srgbClr val="111827"/>
          </a:solidFill>
          <a:ln w="11430">
            <a:solidFill>
              <a:srgbClr val="06B6D4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2027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India expansion</a:t>
            </a:r>
            <a:endParaRPr lang="en-US" sz="1020" dirty="0"/>
          </a:p>
        </p:txBody>
      </p:sp>
      <p:sp>
        <p:nvSpPr>
          <p:cNvPr id="10" name="Text 8"/>
          <p:cNvSpPr/>
          <p:nvPr/>
        </p:nvSpPr>
        <p:spPr>
          <a:xfrm>
            <a:off x="6355080" y="1417320"/>
            <a:ext cx="2514600" cy="822960"/>
          </a:xfrm>
          <a:prstGeom prst="roundRect">
            <a:avLst>
              <a:gd name="adj" fmla="val 8889"/>
            </a:avLst>
          </a:prstGeom>
          <a:solidFill>
            <a:srgbClr val="111827"/>
          </a:solidFill>
          <a:ln w="11430">
            <a:solidFill>
              <a:srgbClr val="22C55E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2028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100K members</a:t>
            </a:r>
            <a:endParaRPr lang="en-US" sz="1020" dirty="0"/>
          </a:p>
        </p:txBody>
      </p:sp>
      <p:sp>
        <p:nvSpPr>
          <p:cNvPr id="11" name="Text 9"/>
          <p:cNvSpPr/>
          <p:nvPr/>
        </p:nvSpPr>
        <p:spPr>
          <a:xfrm>
            <a:off x="9189720" y="1417320"/>
            <a:ext cx="2514600" cy="822960"/>
          </a:xfrm>
          <a:prstGeom prst="roundRect">
            <a:avLst>
              <a:gd name="adj" fmla="val 8889"/>
            </a:avLst>
          </a:prstGeom>
          <a:solidFill>
            <a:srgbClr val="111827"/>
          </a:solidFill>
          <a:ln w="11430">
            <a:solidFill>
              <a:srgbClr val="8B5CF6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2029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AI OS launch</a:t>
            </a:r>
            <a:endParaRPr lang="en-US" sz="1020" dirty="0"/>
          </a:p>
        </p:txBody>
      </p:sp>
      <p:sp>
        <p:nvSpPr>
          <p:cNvPr id="12" name="Text 10"/>
          <p:cNvSpPr/>
          <p:nvPr/>
        </p:nvSpPr>
        <p:spPr>
          <a:xfrm>
            <a:off x="685800" y="2816352"/>
            <a:ext cx="2514600" cy="822960"/>
          </a:xfrm>
          <a:prstGeom prst="roundRect">
            <a:avLst>
              <a:gd name="adj" fmla="val 8889"/>
            </a:avLst>
          </a:prstGeom>
          <a:solidFill>
            <a:srgbClr val="111827"/>
          </a:solidFill>
          <a:ln w="11430">
            <a:solidFill>
              <a:srgbClr val="D4AF37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2030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1M members</a:t>
            </a:r>
            <a:endParaRPr lang="en-US" sz="1020" dirty="0"/>
          </a:p>
        </p:txBody>
      </p:sp>
      <p:sp>
        <p:nvSpPr>
          <p:cNvPr id="13" name="Text 11"/>
          <p:cNvSpPr/>
          <p:nvPr/>
        </p:nvSpPr>
        <p:spPr>
          <a:xfrm>
            <a:off x="3520440" y="2816352"/>
            <a:ext cx="2514600" cy="822960"/>
          </a:xfrm>
          <a:prstGeom prst="roundRect">
            <a:avLst>
              <a:gd name="adj" fmla="val 8889"/>
            </a:avLst>
          </a:prstGeom>
          <a:solidFill>
            <a:srgbClr val="111827"/>
          </a:solidFill>
          <a:ln w="11430">
            <a:solidFill>
              <a:srgbClr val="06B6D4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2031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Marketplace scale</a:t>
            </a:r>
            <a:endParaRPr lang="en-US" sz="1020" dirty="0"/>
          </a:p>
        </p:txBody>
      </p:sp>
      <p:sp>
        <p:nvSpPr>
          <p:cNvPr id="14" name="Text 12"/>
          <p:cNvSpPr/>
          <p:nvPr/>
        </p:nvSpPr>
        <p:spPr>
          <a:xfrm>
            <a:off x="6355080" y="2816352"/>
            <a:ext cx="2514600" cy="822960"/>
          </a:xfrm>
          <a:prstGeom prst="roundRect">
            <a:avLst>
              <a:gd name="adj" fmla="val 8889"/>
            </a:avLst>
          </a:prstGeom>
          <a:solidFill>
            <a:srgbClr val="111827"/>
          </a:solidFill>
          <a:ln w="11430">
            <a:solidFill>
              <a:srgbClr val="22C55E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2032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100+ categories</a:t>
            </a:r>
            <a:endParaRPr lang="en-US" sz="1020" dirty="0"/>
          </a:p>
        </p:txBody>
      </p:sp>
      <p:sp>
        <p:nvSpPr>
          <p:cNvPr id="15" name="Text 13"/>
          <p:cNvSpPr/>
          <p:nvPr/>
        </p:nvSpPr>
        <p:spPr>
          <a:xfrm>
            <a:off x="9189720" y="2816352"/>
            <a:ext cx="2514600" cy="822960"/>
          </a:xfrm>
          <a:prstGeom prst="roundRect">
            <a:avLst>
              <a:gd name="adj" fmla="val 8889"/>
            </a:avLst>
          </a:prstGeom>
          <a:solidFill>
            <a:srgbClr val="111827"/>
          </a:solidFill>
          <a:ln w="11430">
            <a:solidFill>
              <a:srgbClr val="8B5CF6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2033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Global beta</a:t>
            </a:r>
            <a:endParaRPr lang="en-US" sz="1020" dirty="0"/>
          </a:p>
        </p:txBody>
      </p:sp>
      <p:sp>
        <p:nvSpPr>
          <p:cNvPr id="16" name="Text 14"/>
          <p:cNvSpPr/>
          <p:nvPr/>
        </p:nvSpPr>
        <p:spPr>
          <a:xfrm>
            <a:off x="685800" y="4215384"/>
            <a:ext cx="2514600" cy="822960"/>
          </a:xfrm>
          <a:prstGeom prst="roundRect">
            <a:avLst>
              <a:gd name="adj" fmla="val 8889"/>
            </a:avLst>
          </a:prstGeom>
          <a:solidFill>
            <a:srgbClr val="111827"/>
          </a:solidFill>
          <a:ln w="11430">
            <a:solidFill>
              <a:srgbClr val="D4AF37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2034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25 countries</a:t>
            </a:r>
            <a:endParaRPr lang="en-US" sz="1020" dirty="0"/>
          </a:p>
        </p:txBody>
      </p:sp>
      <p:sp>
        <p:nvSpPr>
          <p:cNvPr id="17" name="Text 15"/>
          <p:cNvSpPr/>
          <p:nvPr/>
        </p:nvSpPr>
        <p:spPr>
          <a:xfrm>
            <a:off x="3520440" y="4215384"/>
            <a:ext cx="2514600" cy="822960"/>
          </a:xfrm>
          <a:prstGeom prst="roundRect">
            <a:avLst>
              <a:gd name="adj" fmla="val 8889"/>
            </a:avLst>
          </a:prstGeom>
          <a:solidFill>
            <a:srgbClr val="111827"/>
          </a:solidFill>
          <a:ln w="11430">
            <a:solidFill>
              <a:srgbClr val="06B6D4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2035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Leadership university</a:t>
            </a:r>
            <a:endParaRPr lang="en-US" sz="1020" dirty="0"/>
          </a:p>
        </p:txBody>
      </p:sp>
      <p:sp>
        <p:nvSpPr>
          <p:cNvPr id="18" name="Text 16"/>
          <p:cNvSpPr/>
          <p:nvPr/>
        </p:nvSpPr>
        <p:spPr>
          <a:xfrm>
            <a:off x="6355080" y="4215384"/>
            <a:ext cx="2514600" cy="822960"/>
          </a:xfrm>
          <a:prstGeom prst="roundRect">
            <a:avLst>
              <a:gd name="adj" fmla="val 8889"/>
            </a:avLst>
          </a:prstGeom>
          <a:solidFill>
            <a:srgbClr val="111827"/>
          </a:solidFill>
          <a:ln w="11430">
            <a:solidFill>
              <a:srgbClr val="22C55E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2036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Human Growth OS</a:t>
            </a:r>
            <a:endParaRPr lang="en-US" sz="1020" dirty="0"/>
          </a:p>
        </p:txBody>
      </p:sp>
      <p:sp>
        <p:nvSpPr>
          <p:cNvPr id="19" name="Text 17"/>
          <p:cNvSpPr/>
          <p:nvPr/>
        </p:nvSpPr>
        <p:spPr>
          <a:xfrm>
            <a:off x="7589520" y="6199632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9CA3AF"/>
                </a:solidFill>
              </a:rPr>
              <a:t>Styflowne × Earnifyy × Mission Virasat</a:t>
            </a:r>
            <a:endParaRPr lang="en-US" sz="750" dirty="0"/>
          </a:p>
        </p:txBody>
      </p:sp>
      <p:sp>
        <p:nvSpPr>
          <p:cNvPr id="20" name="Text 18"/>
          <p:cNvSpPr/>
          <p:nvPr/>
        </p:nvSpPr>
        <p:spPr>
          <a:xfrm>
            <a:off x="11292840" y="6199632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D4AF37"/>
                </a:solidFill>
              </a:rPr>
              <a:t>44</a:t>
            </a:r>
            <a:endParaRPr lang="en-US" sz="75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bg>
      <p:bgPr>
        <a:solidFill>
          <a:srgbClr val="0A0F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 w="12700">
            <a:solidFill>
              <a:srgbClr val="0A0F1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473952"/>
            <a:ext cx="11064240" cy="0"/>
          </a:xfrm>
          <a:prstGeom prst="line">
            <a:avLst/>
          </a:prstGeom>
          <a:noFill/>
          <a:ln w="1016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6199632"/>
            <a:ext cx="4206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9CA3A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MILESTONES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310896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D4AF37"/>
                </a:solidFill>
              </a:rPr>
              <a:t>INVESTMENT MILESTONES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66928" y="512064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Seed round success milestones</a:t>
            </a:r>
            <a:endParaRPr lang="en-US" sz="2700" dirty="0"/>
          </a:p>
        </p:txBody>
      </p:sp>
      <p:sp>
        <p:nvSpPr>
          <p:cNvPr id="7" name="Text 5"/>
          <p:cNvSpPr/>
          <p:nvPr/>
        </p:nvSpPr>
        <p:spPr>
          <a:xfrm>
            <a:off x="594360" y="1005840"/>
            <a:ext cx="9601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9CA3AF"/>
                </a:solidFill>
              </a:rPr>
              <a:t>Capital should convert into visible execution, traction and governance discipline.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31520" y="1645920"/>
            <a:ext cx="3337560" cy="1143000"/>
          </a:xfrm>
          <a:prstGeom prst="roundRect">
            <a:avLst>
              <a:gd name="adj" fmla="val 6400"/>
            </a:avLst>
          </a:prstGeom>
          <a:solidFill>
            <a:srgbClr val="111827"/>
          </a:solidFill>
          <a:ln w="11430">
            <a:solidFill>
              <a:srgbClr val="D4AF37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MVP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Onboarding, CRM, learning, scores</a:t>
            </a:r>
            <a:endParaRPr lang="en-US" sz="1020" dirty="0"/>
          </a:p>
        </p:txBody>
      </p:sp>
      <p:sp>
        <p:nvSpPr>
          <p:cNvPr id="9" name="Text 7"/>
          <p:cNvSpPr/>
          <p:nvPr/>
        </p:nvSpPr>
        <p:spPr>
          <a:xfrm>
            <a:off x="4434840" y="1645920"/>
            <a:ext cx="3337560" cy="1143000"/>
          </a:xfrm>
          <a:prstGeom prst="roundRect">
            <a:avLst>
              <a:gd name="adj" fmla="val 6400"/>
            </a:avLst>
          </a:prstGeom>
          <a:solidFill>
            <a:srgbClr val="111827"/>
          </a:solidFill>
          <a:ln w="11430">
            <a:solidFill>
              <a:srgbClr val="06B6D4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Pilots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3–5 live vertical workflows</a:t>
            </a:r>
            <a:endParaRPr lang="en-US" sz="1020" dirty="0"/>
          </a:p>
        </p:txBody>
      </p:sp>
      <p:sp>
        <p:nvSpPr>
          <p:cNvPr id="10" name="Text 8"/>
          <p:cNvSpPr/>
          <p:nvPr/>
        </p:nvSpPr>
        <p:spPr>
          <a:xfrm>
            <a:off x="8138160" y="1645920"/>
            <a:ext cx="3337560" cy="1143000"/>
          </a:xfrm>
          <a:prstGeom prst="roundRect">
            <a:avLst>
              <a:gd name="adj" fmla="val 6400"/>
            </a:avLst>
          </a:prstGeom>
          <a:solidFill>
            <a:srgbClr val="111827"/>
          </a:solidFill>
          <a:ln w="11430">
            <a:solidFill>
              <a:srgbClr val="22C55E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Members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1,000+ verified active users</a:t>
            </a:r>
            <a:endParaRPr lang="en-US" sz="1020" dirty="0"/>
          </a:p>
        </p:txBody>
      </p:sp>
      <p:sp>
        <p:nvSpPr>
          <p:cNvPr id="11" name="Text 9"/>
          <p:cNvSpPr/>
          <p:nvPr/>
        </p:nvSpPr>
        <p:spPr>
          <a:xfrm>
            <a:off x="731520" y="3383280"/>
            <a:ext cx="3337560" cy="1143000"/>
          </a:xfrm>
          <a:prstGeom prst="roundRect">
            <a:avLst>
              <a:gd name="adj" fmla="val 6400"/>
            </a:avLst>
          </a:prstGeom>
          <a:solidFill>
            <a:srgbClr val="111827"/>
          </a:solidFill>
          <a:ln w="11430">
            <a:solidFill>
              <a:srgbClr val="8B5CF6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Impact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100 families supported/verified</a:t>
            </a:r>
            <a:endParaRPr lang="en-US" sz="1020" dirty="0"/>
          </a:p>
        </p:txBody>
      </p:sp>
      <p:sp>
        <p:nvSpPr>
          <p:cNvPr id="12" name="Text 10"/>
          <p:cNvSpPr/>
          <p:nvPr/>
        </p:nvSpPr>
        <p:spPr>
          <a:xfrm>
            <a:off x="4434840" y="3383280"/>
            <a:ext cx="3337560" cy="1143000"/>
          </a:xfrm>
          <a:prstGeom prst="roundRect">
            <a:avLst>
              <a:gd name="adj" fmla="val 6400"/>
            </a:avLst>
          </a:prstGeom>
          <a:solidFill>
            <a:srgbClr val="111827"/>
          </a:solidFill>
          <a:ln w="11430">
            <a:solidFill>
              <a:srgbClr val="F59E0B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Revenue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First repeatable revenue loops</a:t>
            </a:r>
            <a:endParaRPr lang="en-US" sz="1020" dirty="0"/>
          </a:p>
        </p:txBody>
      </p:sp>
      <p:sp>
        <p:nvSpPr>
          <p:cNvPr id="13" name="Text 11"/>
          <p:cNvSpPr/>
          <p:nvPr/>
        </p:nvSpPr>
        <p:spPr>
          <a:xfrm>
            <a:off x="8138160" y="3383280"/>
            <a:ext cx="3337560" cy="1143000"/>
          </a:xfrm>
          <a:prstGeom prst="roundRect">
            <a:avLst>
              <a:gd name="adj" fmla="val 6400"/>
            </a:avLst>
          </a:prstGeom>
          <a:solidFill>
            <a:srgbClr val="111827"/>
          </a:solidFill>
          <a:ln w="11430">
            <a:solidFill>
              <a:srgbClr val="3B82F6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Reports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Monthly investor dashboard</a:t>
            </a:r>
            <a:endParaRPr lang="en-US" sz="1020" dirty="0"/>
          </a:p>
        </p:txBody>
      </p:sp>
      <p:sp>
        <p:nvSpPr>
          <p:cNvPr id="14" name="Text 12"/>
          <p:cNvSpPr/>
          <p:nvPr/>
        </p:nvSpPr>
        <p:spPr>
          <a:xfrm>
            <a:off x="7589520" y="6199632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9CA3AF"/>
                </a:solidFill>
              </a:rPr>
              <a:t>Styflowne × Earnifyy × Mission Virasat</a:t>
            </a:r>
            <a:endParaRPr lang="en-US" sz="750" dirty="0"/>
          </a:p>
        </p:txBody>
      </p:sp>
      <p:sp>
        <p:nvSpPr>
          <p:cNvPr id="15" name="Text 13"/>
          <p:cNvSpPr/>
          <p:nvPr/>
        </p:nvSpPr>
        <p:spPr>
          <a:xfrm>
            <a:off x="11292840" y="6199632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D4AF37"/>
                </a:solidFill>
              </a:rPr>
              <a:t>45</a:t>
            </a:r>
            <a:endParaRPr lang="en-US" sz="75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bg>
      <p:bgPr>
        <a:solidFill>
          <a:srgbClr val="0A0F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 w="12700">
            <a:solidFill>
              <a:srgbClr val="0A0F1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473952"/>
            <a:ext cx="11064240" cy="0"/>
          </a:xfrm>
          <a:prstGeom prst="line">
            <a:avLst/>
          </a:prstGeom>
          <a:noFill/>
          <a:ln w="1016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6199632"/>
            <a:ext cx="4206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9CA3A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COMPLIANCE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310896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D4AF37"/>
                </a:solidFill>
              </a:rPr>
              <a:t>LEGAL READINESS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66928" y="512064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Compliance-first operating posture</a:t>
            </a:r>
            <a:endParaRPr lang="en-US" sz="2700" dirty="0"/>
          </a:p>
        </p:txBody>
      </p:sp>
      <p:sp>
        <p:nvSpPr>
          <p:cNvPr id="7" name="Text 5"/>
          <p:cNvSpPr/>
          <p:nvPr/>
        </p:nvSpPr>
        <p:spPr>
          <a:xfrm>
            <a:off x="594360" y="1005840"/>
            <a:ext cx="9601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9CA3AF"/>
                </a:solidFill>
              </a:rPr>
              <a:t>The ecosystem should scale only through documented roles, verified partners and applicable legal structures.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31520" y="1737360"/>
            <a:ext cx="4846320" cy="1234440"/>
          </a:xfrm>
          <a:prstGeom prst="roundRect">
            <a:avLst>
              <a:gd name="adj" fmla="val 5926"/>
            </a:avLst>
          </a:prstGeom>
          <a:solidFill>
            <a:srgbClr val="111827"/>
          </a:solidFill>
          <a:ln w="11430">
            <a:solidFill>
              <a:srgbClr val="D4AF37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Financial services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Work through regulated lenders/partners; maintain documentation and consent.</a:t>
            </a:r>
            <a:endParaRPr lang="en-US" sz="1020" dirty="0"/>
          </a:p>
        </p:txBody>
      </p:sp>
      <p:sp>
        <p:nvSpPr>
          <p:cNvPr id="9" name="Text 7"/>
          <p:cNvSpPr/>
          <p:nvPr/>
        </p:nvSpPr>
        <p:spPr>
          <a:xfrm>
            <a:off x="6217920" y="1737360"/>
            <a:ext cx="4846320" cy="1234440"/>
          </a:xfrm>
          <a:prstGeom prst="roundRect">
            <a:avLst>
              <a:gd name="adj" fmla="val 5926"/>
            </a:avLst>
          </a:prstGeom>
          <a:solidFill>
            <a:srgbClr val="111827"/>
          </a:solidFill>
          <a:ln w="11430">
            <a:solidFill>
              <a:srgbClr val="06B6D4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Investments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Avoid public investment offers unless compliant with SEBI/RBI/company law.</a:t>
            </a:r>
            <a:endParaRPr lang="en-US" sz="1020" dirty="0"/>
          </a:p>
        </p:txBody>
      </p:sp>
      <p:sp>
        <p:nvSpPr>
          <p:cNvPr id="10" name="Text 8"/>
          <p:cNvSpPr/>
          <p:nvPr/>
        </p:nvSpPr>
        <p:spPr>
          <a:xfrm>
            <a:off x="731520" y="3566160"/>
            <a:ext cx="4846320" cy="1234440"/>
          </a:xfrm>
          <a:prstGeom prst="roundRect">
            <a:avLst>
              <a:gd name="adj" fmla="val 5926"/>
            </a:avLst>
          </a:prstGeom>
          <a:solidFill>
            <a:srgbClr val="111827"/>
          </a:solidFill>
          <a:ln w="11430">
            <a:solidFill>
              <a:srgbClr val="22C55E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Social impact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Track voluntary contribution and CSR/NGO flows with accounting and tax compliance.</a:t>
            </a:r>
            <a:endParaRPr lang="en-US" sz="1020" dirty="0"/>
          </a:p>
        </p:txBody>
      </p:sp>
      <p:sp>
        <p:nvSpPr>
          <p:cNvPr id="11" name="Text 9"/>
          <p:cNvSpPr/>
          <p:nvPr/>
        </p:nvSpPr>
        <p:spPr>
          <a:xfrm>
            <a:off x="6217920" y="3566160"/>
            <a:ext cx="4846320" cy="1234440"/>
          </a:xfrm>
          <a:prstGeom prst="roundRect">
            <a:avLst>
              <a:gd name="adj" fmla="val 5926"/>
            </a:avLst>
          </a:prstGeom>
          <a:solidFill>
            <a:srgbClr val="111827"/>
          </a:solidFill>
          <a:ln w="11430">
            <a:solidFill>
              <a:srgbClr val="8B5CF6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Data privacy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Consent-based data, purpose limitation, access control and audit logs.</a:t>
            </a:r>
            <a:endParaRPr lang="en-US" sz="1020" dirty="0"/>
          </a:p>
        </p:txBody>
      </p:sp>
      <p:sp>
        <p:nvSpPr>
          <p:cNvPr id="12" name="Text 10"/>
          <p:cNvSpPr/>
          <p:nvPr/>
        </p:nvSpPr>
        <p:spPr>
          <a:xfrm>
            <a:off x="7589520" y="6199632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9CA3AF"/>
                </a:solidFill>
              </a:rPr>
              <a:t>Styflowne × Earnifyy × Mission Virasat</a:t>
            </a:r>
            <a:endParaRPr lang="en-US" sz="750" dirty="0"/>
          </a:p>
        </p:txBody>
      </p:sp>
      <p:sp>
        <p:nvSpPr>
          <p:cNvPr id="13" name="Text 11"/>
          <p:cNvSpPr/>
          <p:nvPr/>
        </p:nvSpPr>
        <p:spPr>
          <a:xfrm>
            <a:off x="11292840" y="6199632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D4AF37"/>
                </a:solidFill>
              </a:rPr>
              <a:t>46</a:t>
            </a:r>
            <a:endParaRPr lang="en-US" sz="75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">
    <p:bg>
      <p:bgPr>
        <a:solidFill>
          <a:srgbClr val="0A0F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 w="12700">
            <a:solidFill>
              <a:srgbClr val="0A0F1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473952"/>
            <a:ext cx="11064240" cy="0"/>
          </a:xfrm>
          <a:prstGeom prst="line">
            <a:avLst/>
          </a:prstGeom>
          <a:noFill/>
          <a:ln w="1016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6199632"/>
            <a:ext cx="4206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9CA3A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6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731520" y="109728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4AF37"/>
                </a:solidFill>
              </a:rPr>
              <a:t>SECTION 6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713232" y="1508760"/>
            <a:ext cx="74980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000" b="1" dirty="0">
                <a:solidFill>
                  <a:srgbClr val="F8FAFC"/>
                </a:solidFill>
              </a:rPr>
              <a:t>Mission Virasat Blueprint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749808" y="2788920"/>
            <a:ext cx="7498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9CA3AF"/>
                </a:solidFill>
              </a:rPr>
              <a:t>A social-impact system that grows with business, leadership and families.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749808" y="3657600"/>
            <a:ext cx="3749040" cy="0"/>
          </a:xfrm>
          <a:prstGeom prst="line">
            <a:avLst/>
          </a:prstGeom>
          <a:noFill/>
          <a:ln w="19050">
            <a:solidFill>
              <a:srgbClr val="D4AF3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589520" y="6199632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9CA3AF"/>
                </a:solidFill>
              </a:rPr>
              <a:t>Styflowne × Earnifyy × Mission Virasat</a:t>
            </a:r>
            <a:endParaRPr lang="en-US" sz="750" dirty="0"/>
          </a:p>
        </p:txBody>
      </p:sp>
      <p:sp>
        <p:nvSpPr>
          <p:cNvPr id="10" name="Text 8"/>
          <p:cNvSpPr/>
          <p:nvPr/>
        </p:nvSpPr>
        <p:spPr>
          <a:xfrm>
            <a:off x="11292840" y="6199632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D4AF37"/>
                </a:solidFill>
              </a:rPr>
              <a:t>47</a:t>
            </a:r>
            <a:endParaRPr lang="en-US" sz="75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8">
    <p:bg>
      <p:bgPr>
        <a:solidFill>
          <a:srgbClr val="0A0F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 w="12700">
            <a:solidFill>
              <a:srgbClr val="0A0F1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473952"/>
            <a:ext cx="11064240" cy="0"/>
          </a:xfrm>
          <a:prstGeom prst="line">
            <a:avLst/>
          </a:prstGeom>
          <a:noFill/>
          <a:ln w="1016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6199632"/>
            <a:ext cx="4206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9CA3A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VIRASAT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310896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D4AF37"/>
                </a:solidFill>
              </a:rPr>
              <a:t>SOCIAL IMPACT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66928" y="512064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One Leader → One Family</a:t>
            </a:r>
            <a:endParaRPr lang="en-US" sz="2700" dirty="0"/>
          </a:p>
        </p:txBody>
      </p:sp>
      <p:sp>
        <p:nvSpPr>
          <p:cNvPr id="7" name="Text 5"/>
          <p:cNvSpPr/>
          <p:nvPr/>
        </p:nvSpPr>
        <p:spPr>
          <a:xfrm>
            <a:off x="594360" y="1005840"/>
            <a:ext cx="9601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9CA3AF"/>
                </a:solidFill>
              </a:rPr>
              <a:t>Every verified leader supports one family with guidance, financial literacy, education, entrepreneurship and digital/AI readiness.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685800" y="1965960"/>
            <a:ext cx="1453896" cy="566928"/>
          </a:xfrm>
          <a:prstGeom prst="roundRect">
            <a:avLst>
              <a:gd name="adj" fmla="val 12903"/>
            </a:avLst>
          </a:prstGeom>
          <a:solidFill>
            <a:srgbClr val="111827"/>
          </a:solidFill>
          <a:ln w="10160">
            <a:solidFill>
              <a:srgbClr val="22C55E">
                <a:alpha val="70000"/>
              </a:srgbClr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8FAFC"/>
                </a:solidFill>
              </a:rPr>
              <a:t>Leader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2157984" y="2249424"/>
            <a:ext cx="73152" cy="0"/>
          </a:xfrm>
          <a:prstGeom prst="line">
            <a:avLst/>
          </a:prstGeom>
          <a:noFill/>
          <a:ln w="10160">
            <a:solidFill>
              <a:srgbClr val="22C55E"/>
            </a:solidFill>
            <a:prstDash val="solid"/>
            <a:headEnd type="none"/>
            <a:tailEnd type="triangle"/>
          </a:ln>
        </p:spPr>
      </p:sp>
      <p:sp>
        <p:nvSpPr>
          <p:cNvPr id="10" name="Text 8"/>
          <p:cNvSpPr/>
          <p:nvPr/>
        </p:nvSpPr>
        <p:spPr>
          <a:xfrm>
            <a:off x="2249424" y="1965960"/>
            <a:ext cx="1453896" cy="566928"/>
          </a:xfrm>
          <a:prstGeom prst="roundRect">
            <a:avLst>
              <a:gd name="adj" fmla="val 12903"/>
            </a:avLst>
          </a:prstGeom>
          <a:solidFill>
            <a:srgbClr val="111827"/>
          </a:solidFill>
          <a:ln w="10160">
            <a:solidFill>
              <a:srgbClr val="22C55E">
                <a:alpha val="70000"/>
              </a:srgbClr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8FAFC"/>
                </a:solidFill>
              </a:rPr>
              <a:t>Family</a:t>
            </a:r>
            <a:endParaRPr lang="en-US" sz="850" dirty="0"/>
          </a:p>
        </p:txBody>
      </p:sp>
      <p:sp>
        <p:nvSpPr>
          <p:cNvPr id="11" name="Shape 9"/>
          <p:cNvSpPr/>
          <p:nvPr/>
        </p:nvSpPr>
        <p:spPr>
          <a:xfrm>
            <a:off x="3721608" y="2249424"/>
            <a:ext cx="73152" cy="0"/>
          </a:xfrm>
          <a:prstGeom prst="line">
            <a:avLst/>
          </a:prstGeom>
          <a:noFill/>
          <a:ln w="10160">
            <a:solidFill>
              <a:srgbClr val="22C55E"/>
            </a:solidFill>
            <a:prstDash val="solid"/>
            <a:headEnd type="none"/>
            <a:tailEnd type="triangle"/>
          </a:ln>
        </p:spPr>
      </p:sp>
      <p:sp>
        <p:nvSpPr>
          <p:cNvPr id="12" name="Text 10"/>
          <p:cNvSpPr/>
          <p:nvPr/>
        </p:nvSpPr>
        <p:spPr>
          <a:xfrm>
            <a:off x="3813048" y="1965960"/>
            <a:ext cx="1453896" cy="566928"/>
          </a:xfrm>
          <a:prstGeom prst="roundRect">
            <a:avLst>
              <a:gd name="adj" fmla="val 12903"/>
            </a:avLst>
          </a:prstGeom>
          <a:solidFill>
            <a:srgbClr val="111827"/>
          </a:solidFill>
          <a:ln w="10160">
            <a:solidFill>
              <a:srgbClr val="22C55E">
                <a:alpha val="70000"/>
              </a:srgbClr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8FAFC"/>
                </a:solidFill>
              </a:rPr>
              <a:t>Financial Literacy</a:t>
            </a:r>
            <a:endParaRPr lang="en-US" sz="850" dirty="0"/>
          </a:p>
        </p:txBody>
      </p:sp>
      <p:sp>
        <p:nvSpPr>
          <p:cNvPr id="13" name="Shape 11"/>
          <p:cNvSpPr/>
          <p:nvPr/>
        </p:nvSpPr>
        <p:spPr>
          <a:xfrm>
            <a:off x="5285232" y="2249424"/>
            <a:ext cx="73152" cy="0"/>
          </a:xfrm>
          <a:prstGeom prst="line">
            <a:avLst/>
          </a:prstGeom>
          <a:noFill/>
          <a:ln w="10160">
            <a:solidFill>
              <a:srgbClr val="22C55E"/>
            </a:solidFill>
            <a:prstDash val="solid"/>
            <a:headEnd type="none"/>
            <a:tailEnd type="triangle"/>
          </a:ln>
        </p:spPr>
      </p:sp>
      <p:sp>
        <p:nvSpPr>
          <p:cNvPr id="14" name="Text 12"/>
          <p:cNvSpPr/>
          <p:nvPr/>
        </p:nvSpPr>
        <p:spPr>
          <a:xfrm>
            <a:off x="5376672" y="1965960"/>
            <a:ext cx="1453896" cy="566928"/>
          </a:xfrm>
          <a:prstGeom prst="roundRect">
            <a:avLst>
              <a:gd name="adj" fmla="val 12903"/>
            </a:avLst>
          </a:prstGeom>
          <a:solidFill>
            <a:srgbClr val="111827"/>
          </a:solidFill>
          <a:ln w="10160">
            <a:solidFill>
              <a:srgbClr val="22C55E">
                <a:alpha val="70000"/>
              </a:srgbClr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8FAFC"/>
                </a:solidFill>
              </a:rPr>
              <a:t>Skill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6848856" y="2249424"/>
            <a:ext cx="73152" cy="0"/>
          </a:xfrm>
          <a:prstGeom prst="line">
            <a:avLst/>
          </a:prstGeom>
          <a:noFill/>
          <a:ln w="10160">
            <a:solidFill>
              <a:srgbClr val="22C55E"/>
            </a:solidFill>
            <a:prstDash val="solid"/>
            <a:headEnd type="none"/>
            <a:tailEnd type="triangle"/>
          </a:ln>
        </p:spPr>
      </p:sp>
      <p:sp>
        <p:nvSpPr>
          <p:cNvPr id="16" name="Text 14"/>
          <p:cNvSpPr/>
          <p:nvPr/>
        </p:nvSpPr>
        <p:spPr>
          <a:xfrm>
            <a:off x="6940296" y="1965960"/>
            <a:ext cx="1453896" cy="566928"/>
          </a:xfrm>
          <a:prstGeom prst="roundRect">
            <a:avLst>
              <a:gd name="adj" fmla="val 12903"/>
            </a:avLst>
          </a:prstGeom>
          <a:solidFill>
            <a:srgbClr val="111827"/>
          </a:solidFill>
          <a:ln w="10160">
            <a:solidFill>
              <a:srgbClr val="22C55E">
                <a:alpha val="70000"/>
              </a:srgbClr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8FAFC"/>
                </a:solidFill>
              </a:rPr>
              <a:t>Business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8412480" y="2249424"/>
            <a:ext cx="73152" cy="0"/>
          </a:xfrm>
          <a:prstGeom prst="line">
            <a:avLst/>
          </a:prstGeom>
          <a:noFill/>
          <a:ln w="10160">
            <a:solidFill>
              <a:srgbClr val="22C55E"/>
            </a:solidFill>
            <a:prstDash val="solid"/>
            <a:headEnd type="none"/>
            <a:tailEnd type="triangle"/>
          </a:ln>
        </p:spPr>
      </p:sp>
      <p:sp>
        <p:nvSpPr>
          <p:cNvPr id="18" name="Text 16"/>
          <p:cNvSpPr/>
          <p:nvPr/>
        </p:nvSpPr>
        <p:spPr>
          <a:xfrm>
            <a:off x="8503920" y="1965960"/>
            <a:ext cx="1453896" cy="566928"/>
          </a:xfrm>
          <a:prstGeom prst="roundRect">
            <a:avLst>
              <a:gd name="adj" fmla="val 12903"/>
            </a:avLst>
          </a:prstGeom>
          <a:solidFill>
            <a:srgbClr val="111827"/>
          </a:solidFill>
          <a:ln w="10160">
            <a:solidFill>
              <a:srgbClr val="22C55E">
                <a:alpha val="70000"/>
              </a:srgbClr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8FAFC"/>
                </a:solidFill>
              </a:rPr>
              <a:t>Self-Reliance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9976104" y="2249424"/>
            <a:ext cx="73152" cy="0"/>
          </a:xfrm>
          <a:prstGeom prst="line">
            <a:avLst/>
          </a:prstGeom>
          <a:noFill/>
          <a:ln w="10160">
            <a:solidFill>
              <a:srgbClr val="22C55E"/>
            </a:solidFill>
            <a:prstDash val="solid"/>
            <a:headEnd type="none"/>
            <a:tailEnd type="triangle"/>
          </a:ln>
        </p:spPr>
      </p:sp>
      <p:sp>
        <p:nvSpPr>
          <p:cNvPr id="20" name="Text 18"/>
          <p:cNvSpPr/>
          <p:nvPr/>
        </p:nvSpPr>
        <p:spPr>
          <a:xfrm>
            <a:off x="10067544" y="1965960"/>
            <a:ext cx="1453896" cy="566928"/>
          </a:xfrm>
          <a:prstGeom prst="roundRect">
            <a:avLst>
              <a:gd name="adj" fmla="val 12903"/>
            </a:avLst>
          </a:prstGeom>
          <a:solidFill>
            <a:srgbClr val="111827"/>
          </a:solidFill>
          <a:ln w="10160">
            <a:solidFill>
              <a:srgbClr val="22C55E">
                <a:alpha val="70000"/>
              </a:srgbClr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8FAFC"/>
                </a:solidFill>
              </a:rPr>
              <a:t>Community</a:t>
            </a:r>
            <a:endParaRPr lang="en-US" sz="850" dirty="0"/>
          </a:p>
        </p:txBody>
      </p:sp>
      <p:sp>
        <p:nvSpPr>
          <p:cNvPr id="21" name="Text 19"/>
          <p:cNvSpPr/>
          <p:nvPr/>
        </p:nvSpPr>
        <p:spPr>
          <a:xfrm>
            <a:off x="914400" y="3154680"/>
            <a:ext cx="4937760" cy="1554480"/>
          </a:xfrm>
          <a:prstGeom prst="roundRect">
            <a:avLst>
              <a:gd name="adj" fmla="val 4706"/>
            </a:avLst>
          </a:prstGeom>
          <a:solidFill>
            <a:srgbClr val="111827"/>
          </a:solidFill>
          <a:ln w="11430">
            <a:solidFill>
              <a:srgbClr val="D4AF37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Why it matters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Social impact becomes measurable and personal. Leaders do not only chase revenue; they help build stronger families and communities.</a:t>
            </a:r>
            <a:endParaRPr lang="en-US" sz="1020" dirty="0"/>
          </a:p>
        </p:txBody>
      </p:sp>
      <p:sp>
        <p:nvSpPr>
          <p:cNvPr id="22" name="Text 20"/>
          <p:cNvSpPr/>
          <p:nvPr/>
        </p:nvSpPr>
        <p:spPr>
          <a:xfrm>
            <a:off x="6263640" y="3154680"/>
            <a:ext cx="4937760" cy="1554480"/>
          </a:xfrm>
          <a:prstGeom prst="roundRect">
            <a:avLst>
              <a:gd name="adj" fmla="val 4706"/>
            </a:avLst>
          </a:prstGeom>
          <a:solidFill>
            <a:srgbClr val="111827"/>
          </a:solidFill>
          <a:ln w="11430">
            <a:solidFill>
              <a:srgbClr val="06B6D4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How it is tracked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Family growth index, education progress, income capability, savings awareness, digital readiness and mentorship hours.</a:t>
            </a:r>
            <a:endParaRPr lang="en-US" sz="1020" dirty="0"/>
          </a:p>
        </p:txBody>
      </p:sp>
      <p:sp>
        <p:nvSpPr>
          <p:cNvPr id="23" name="Text 21"/>
          <p:cNvSpPr/>
          <p:nvPr/>
        </p:nvSpPr>
        <p:spPr>
          <a:xfrm>
            <a:off x="7589520" y="6199632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9CA3AF"/>
                </a:solidFill>
              </a:rPr>
              <a:t>Styflowne × Earnifyy × Mission Virasat</a:t>
            </a:r>
            <a:endParaRPr lang="en-US" sz="750" dirty="0"/>
          </a:p>
        </p:txBody>
      </p:sp>
      <p:sp>
        <p:nvSpPr>
          <p:cNvPr id="24" name="Text 22"/>
          <p:cNvSpPr/>
          <p:nvPr/>
        </p:nvSpPr>
        <p:spPr>
          <a:xfrm>
            <a:off x="11292840" y="6199632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D4AF37"/>
                </a:solidFill>
              </a:rPr>
              <a:t>48</a:t>
            </a:r>
            <a:endParaRPr lang="en-US" sz="75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9">
    <p:bg>
      <p:bgPr>
        <a:solidFill>
          <a:srgbClr val="0A0F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 w="12700">
            <a:solidFill>
              <a:srgbClr val="0A0F1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473952"/>
            <a:ext cx="11064240" cy="0"/>
          </a:xfrm>
          <a:prstGeom prst="line">
            <a:avLst/>
          </a:prstGeom>
          <a:noFill/>
          <a:ln w="1016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6199632"/>
            <a:ext cx="4206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9CA3A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IMPACT DASHBOARD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310896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D4AF37"/>
                </a:solidFill>
              </a:rPr>
              <a:t>IMPACT METRICS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66928" y="512064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Impact should be visible, verifiable and auditable</a:t>
            </a:r>
            <a:endParaRPr lang="en-US" sz="2700" dirty="0"/>
          </a:p>
        </p:txBody>
      </p:sp>
      <p:sp>
        <p:nvSpPr>
          <p:cNvPr id="7" name="Text 5"/>
          <p:cNvSpPr/>
          <p:nvPr/>
        </p:nvSpPr>
        <p:spPr>
          <a:xfrm>
            <a:off x="594360" y="1005840"/>
            <a:ext cx="9601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9CA3AF"/>
                </a:solidFill>
              </a:rPr>
              <a:t>Mission Virasat creates an impact layer that tracks families, students, jobs, businesses, trees, volunteer hours and literacy outcomes.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77240" y="1554480"/>
            <a:ext cx="2468880" cy="987552"/>
          </a:xfrm>
          <a:prstGeom prst="roundRect">
            <a:avLst>
              <a:gd name="adj" fmla="val 7407"/>
            </a:avLst>
          </a:prstGeom>
          <a:solidFill>
            <a:srgbClr val="111827"/>
          </a:solidFill>
          <a:ln w="11430">
            <a:solidFill>
              <a:srgbClr val="D4AF37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Families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One Leader model</a:t>
            </a:r>
            <a:endParaRPr lang="en-US" sz="1020" dirty="0"/>
          </a:p>
        </p:txBody>
      </p:sp>
      <p:sp>
        <p:nvSpPr>
          <p:cNvPr id="9" name="Text 7"/>
          <p:cNvSpPr/>
          <p:nvPr/>
        </p:nvSpPr>
        <p:spPr>
          <a:xfrm>
            <a:off x="3566160" y="1554480"/>
            <a:ext cx="2468880" cy="987552"/>
          </a:xfrm>
          <a:prstGeom prst="roundRect">
            <a:avLst>
              <a:gd name="adj" fmla="val 7407"/>
            </a:avLst>
          </a:prstGeom>
          <a:solidFill>
            <a:srgbClr val="111827"/>
          </a:solidFill>
          <a:ln w="11430">
            <a:solidFill>
              <a:srgbClr val="06B6D4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Students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Mentored + trained</a:t>
            </a:r>
            <a:endParaRPr lang="en-US" sz="1020" dirty="0"/>
          </a:p>
        </p:txBody>
      </p:sp>
      <p:sp>
        <p:nvSpPr>
          <p:cNvPr id="10" name="Text 8"/>
          <p:cNvSpPr/>
          <p:nvPr/>
        </p:nvSpPr>
        <p:spPr>
          <a:xfrm>
            <a:off x="6355080" y="1554480"/>
            <a:ext cx="2468880" cy="987552"/>
          </a:xfrm>
          <a:prstGeom prst="roundRect">
            <a:avLst>
              <a:gd name="adj" fmla="val 7407"/>
            </a:avLst>
          </a:prstGeom>
          <a:solidFill>
            <a:srgbClr val="111827"/>
          </a:solidFill>
          <a:ln w="11430">
            <a:solidFill>
              <a:srgbClr val="22C55E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Jobs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Created or supported</a:t>
            </a:r>
            <a:endParaRPr lang="en-US" sz="1020" dirty="0"/>
          </a:p>
        </p:txBody>
      </p:sp>
      <p:sp>
        <p:nvSpPr>
          <p:cNvPr id="11" name="Text 9"/>
          <p:cNvSpPr/>
          <p:nvPr/>
        </p:nvSpPr>
        <p:spPr>
          <a:xfrm>
            <a:off x="9144000" y="1554480"/>
            <a:ext cx="2468880" cy="987552"/>
          </a:xfrm>
          <a:prstGeom prst="roundRect">
            <a:avLst>
              <a:gd name="adj" fmla="val 7407"/>
            </a:avLst>
          </a:prstGeom>
          <a:solidFill>
            <a:srgbClr val="111827"/>
          </a:solidFill>
          <a:ln w="11430">
            <a:solidFill>
              <a:srgbClr val="8B5CF6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Businesses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Started or scaled</a:t>
            </a:r>
            <a:endParaRPr lang="en-US" sz="1020" dirty="0"/>
          </a:p>
        </p:txBody>
      </p:sp>
      <p:sp>
        <p:nvSpPr>
          <p:cNvPr id="12" name="Text 10"/>
          <p:cNvSpPr/>
          <p:nvPr/>
        </p:nvSpPr>
        <p:spPr>
          <a:xfrm>
            <a:off x="777240" y="3063240"/>
            <a:ext cx="2468880" cy="987552"/>
          </a:xfrm>
          <a:prstGeom prst="roundRect">
            <a:avLst>
              <a:gd name="adj" fmla="val 7407"/>
            </a:avLst>
          </a:prstGeom>
          <a:solidFill>
            <a:srgbClr val="111827"/>
          </a:solidFill>
          <a:ln w="11430">
            <a:solidFill>
              <a:srgbClr val="D4AF37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Women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Entrepreneurship support</a:t>
            </a:r>
            <a:endParaRPr lang="en-US" sz="1020" dirty="0"/>
          </a:p>
        </p:txBody>
      </p:sp>
      <p:sp>
        <p:nvSpPr>
          <p:cNvPr id="13" name="Text 11"/>
          <p:cNvSpPr/>
          <p:nvPr/>
        </p:nvSpPr>
        <p:spPr>
          <a:xfrm>
            <a:off x="3566160" y="3063240"/>
            <a:ext cx="2468880" cy="987552"/>
          </a:xfrm>
          <a:prstGeom prst="roundRect">
            <a:avLst>
              <a:gd name="adj" fmla="val 7407"/>
            </a:avLst>
          </a:prstGeom>
          <a:solidFill>
            <a:srgbClr val="111827"/>
          </a:solidFill>
          <a:ln w="11430">
            <a:solidFill>
              <a:srgbClr val="06B6D4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Trees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Environment actions</a:t>
            </a:r>
            <a:endParaRPr lang="en-US" sz="1020" dirty="0"/>
          </a:p>
        </p:txBody>
      </p:sp>
      <p:sp>
        <p:nvSpPr>
          <p:cNvPr id="14" name="Text 12"/>
          <p:cNvSpPr/>
          <p:nvPr/>
        </p:nvSpPr>
        <p:spPr>
          <a:xfrm>
            <a:off x="6355080" y="3063240"/>
            <a:ext cx="2468880" cy="987552"/>
          </a:xfrm>
          <a:prstGeom prst="roundRect">
            <a:avLst>
              <a:gd name="adj" fmla="val 7407"/>
            </a:avLst>
          </a:prstGeom>
          <a:solidFill>
            <a:srgbClr val="111827"/>
          </a:solidFill>
          <a:ln w="11430">
            <a:solidFill>
              <a:srgbClr val="22C55E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Hours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Volunteer time</a:t>
            </a:r>
            <a:endParaRPr lang="en-US" sz="1020" dirty="0"/>
          </a:p>
        </p:txBody>
      </p:sp>
      <p:sp>
        <p:nvSpPr>
          <p:cNvPr id="15" name="Text 13"/>
          <p:cNvSpPr/>
          <p:nvPr/>
        </p:nvSpPr>
        <p:spPr>
          <a:xfrm>
            <a:off x="9144000" y="3063240"/>
            <a:ext cx="2468880" cy="987552"/>
          </a:xfrm>
          <a:prstGeom prst="roundRect">
            <a:avLst>
              <a:gd name="adj" fmla="val 7407"/>
            </a:avLst>
          </a:prstGeom>
          <a:solidFill>
            <a:srgbClr val="111827"/>
          </a:solidFill>
          <a:ln w="11430">
            <a:solidFill>
              <a:srgbClr val="8B5CF6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Literacy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Finance + AI</a:t>
            </a:r>
            <a:endParaRPr lang="en-US" sz="1020" dirty="0"/>
          </a:p>
        </p:txBody>
      </p:sp>
      <p:sp>
        <p:nvSpPr>
          <p:cNvPr id="16" name="Text 14"/>
          <p:cNvSpPr/>
          <p:nvPr/>
        </p:nvSpPr>
        <p:spPr>
          <a:xfrm>
            <a:off x="914400" y="4800600"/>
            <a:ext cx="10241280" cy="685800"/>
          </a:xfrm>
          <a:prstGeom prst="roundRect">
            <a:avLst>
              <a:gd name="adj" fmla="val 10667"/>
            </a:avLst>
          </a:prstGeom>
          <a:solidFill>
            <a:srgbClr val="111827"/>
          </a:solidFill>
          <a:ln w="11430">
            <a:solidFill>
              <a:srgbClr val="EF4444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Rule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Impact contribution must be transparent, consent-based, auditable and compliant with applicable law.</a:t>
            </a:r>
            <a:endParaRPr lang="en-US" sz="1020" dirty="0"/>
          </a:p>
        </p:txBody>
      </p:sp>
      <p:sp>
        <p:nvSpPr>
          <p:cNvPr id="17" name="Text 15"/>
          <p:cNvSpPr/>
          <p:nvPr/>
        </p:nvSpPr>
        <p:spPr>
          <a:xfrm>
            <a:off x="7589520" y="6199632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9CA3AF"/>
                </a:solidFill>
              </a:rPr>
              <a:t>Styflowne × Earnifyy × Mission Virasat</a:t>
            </a:r>
            <a:endParaRPr lang="en-US" sz="750" dirty="0"/>
          </a:p>
        </p:txBody>
      </p:sp>
      <p:sp>
        <p:nvSpPr>
          <p:cNvPr id="18" name="Text 16"/>
          <p:cNvSpPr/>
          <p:nvPr/>
        </p:nvSpPr>
        <p:spPr>
          <a:xfrm>
            <a:off x="11292840" y="6199632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D4AF37"/>
                </a:solidFill>
              </a:rPr>
              <a:t>49</a:t>
            </a:r>
            <a:endParaRPr lang="en-US" sz="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0F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 w="12700">
            <a:solidFill>
              <a:srgbClr val="0A0F1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473952"/>
            <a:ext cx="11064240" cy="0"/>
          </a:xfrm>
          <a:prstGeom prst="line">
            <a:avLst/>
          </a:prstGeom>
          <a:noFill/>
          <a:ln w="1016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6199632"/>
            <a:ext cx="4206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9CA3A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SOLUTION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310896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D4AF37"/>
                </a:solidFill>
              </a:rPr>
              <a:t>SOLUTION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66928" y="512064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One login. One AI. Multiple growth pathways.</a:t>
            </a:r>
            <a:endParaRPr lang="en-US" sz="2700" dirty="0"/>
          </a:p>
        </p:txBody>
      </p:sp>
      <p:sp>
        <p:nvSpPr>
          <p:cNvPr id="7" name="Text 5"/>
          <p:cNvSpPr/>
          <p:nvPr/>
        </p:nvSpPr>
        <p:spPr>
          <a:xfrm>
            <a:off x="594360" y="1005840"/>
            <a:ext cx="9601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9CA3AF"/>
                </a:solidFill>
              </a:rPr>
              <a:t>Earnifyy connects business verticals, learning, AI, CRM, scoring, earning and social impact in one operating system.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31520" y="1600200"/>
            <a:ext cx="3337560" cy="1234440"/>
          </a:xfrm>
          <a:prstGeom prst="roundRect">
            <a:avLst>
              <a:gd name="adj" fmla="val 5926"/>
            </a:avLst>
          </a:prstGeom>
          <a:solidFill>
            <a:srgbClr val="111827"/>
          </a:solidFill>
          <a:ln w="11430">
            <a:solidFill>
              <a:srgbClr val="D4AF37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One Login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Single profile across industries</a:t>
            </a:r>
            <a:endParaRPr lang="en-US" sz="1020" dirty="0"/>
          </a:p>
        </p:txBody>
      </p:sp>
      <p:sp>
        <p:nvSpPr>
          <p:cNvPr id="9" name="Text 7"/>
          <p:cNvSpPr/>
          <p:nvPr/>
        </p:nvSpPr>
        <p:spPr>
          <a:xfrm>
            <a:off x="4434840" y="1600200"/>
            <a:ext cx="3337560" cy="1234440"/>
          </a:xfrm>
          <a:prstGeom prst="roundRect">
            <a:avLst>
              <a:gd name="adj" fmla="val 5926"/>
            </a:avLst>
          </a:prstGeom>
          <a:solidFill>
            <a:srgbClr val="111827"/>
          </a:solidFill>
          <a:ln w="11430">
            <a:solidFill>
              <a:srgbClr val="06B6D4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AI Core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Trainer, CRM, coach and auditor</a:t>
            </a:r>
            <a:endParaRPr lang="en-US" sz="1020" dirty="0"/>
          </a:p>
        </p:txBody>
      </p:sp>
      <p:sp>
        <p:nvSpPr>
          <p:cNvPr id="10" name="Text 8"/>
          <p:cNvSpPr/>
          <p:nvPr/>
        </p:nvSpPr>
        <p:spPr>
          <a:xfrm>
            <a:off x="8138160" y="1600200"/>
            <a:ext cx="3337560" cy="1234440"/>
          </a:xfrm>
          <a:prstGeom prst="roundRect">
            <a:avLst>
              <a:gd name="adj" fmla="val 5926"/>
            </a:avLst>
          </a:prstGeom>
          <a:solidFill>
            <a:srgbClr val="111827"/>
          </a:solidFill>
          <a:ln w="11430">
            <a:solidFill>
              <a:srgbClr val="22C55E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Business Engine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Leads, clients, revenue and marketplace</a:t>
            </a:r>
            <a:endParaRPr lang="en-US" sz="1020" dirty="0"/>
          </a:p>
        </p:txBody>
      </p:sp>
      <p:sp>
        <p:nvSpPr>
          <p:cNvPr id="11" name="Text 9"/>
          <p:cNvSpPr/>
          <p:nvPr/>
        </p:nvSpPr>
        <p:spPr>
          <a:xfrm>
            <a:off x="731520" y="3429000"/>
            <a:ext cx="3337560" cy="1234440"/>
          </a:xfrm>
          <a:prstGeom prst="roundRect">
            <a:avLst>
              <a:gd name="adj" fmla="val 5926"/>
            </a:avLst>
          </a:prstGeom>
          <a:solidFill>
            <a:srgbClr val="111827"/>
          </a:solidFill>
          <a:ln w="11430">
            <a:solidFill>
              <a:srgbClr val="8B5CF6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Impact Engine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Families, learning, leadership and nation building</a:t>
            </a:r>
            <a:endParaRPr lang="en-US" sz="1020" dirty="0"/>
          </a:p>
        </p:txBody>
      </p:sp>
      <p:sp>
        <p:nvSpPr>
          <p:cNvPr id="12" name="Text 10"/>
          <p:cNvSpPr/>
          <p:nvPr/>
        </p:nvSpPr>
        <p:spPr>
          <a:xfrm>
            <a:off x="4434840" y="3429000"/>
            <a:ext cx="3337560" cy="1234440"/>
          </a:xfrm>
          <a:prstGeom prst="roundRect">
            <a:avLst>
              <a:gd name="adj" fmla="val 5926"/>
            </a:avLst>
          </a:prstGeom>
          <a:solidFill>
            <a:srgbClr val="111827"/>
          </a:solidFill>
          <a:ln w="11430">
            <a:solidFill>
              <a:srgbClr val="F59E0B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Trust Layer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KYC, feedback, audit and ethics</a:t>
            </a:r>
            <a:endParaRPr lang="en-US" sz="1020" dirty="0"/>
          </a:p>
        </p:txBody>
      </p:sp>
      <p:sp>
        <p:nvSpPr>
          <p:cNvPr id="13" name="Text 11"/>
          <p:cNvSpPr/>
          <p:nvPr/>
        </p:nvSpPr>
        <p:spPr>
          <a:xfrm>
            <a:off x="8138160" y="3429000"/>
            <a:ext cx="3337560" cy="1234440"/>
          </a:xfrm>
          <a:prstGeom prst="roundRect">
            <a:avLst>
              <a:gd name="adj" fmla="val 5926"/>
            </a:avLst>
          </a:prstGeom>
          <a:solidFill>
            <a:srgbClr val="111827"/>
          </a:solidFill>
          <a:ln w="11430">
            <a:solidFill>
              <a:srgbClr val="3B82F6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Growth Index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Business + trust + learning + impact</a:t>
            </a:r>
            <a:endParaRPr lang="en-US" sz="1020" dirty="0"/>
          </a:p>
        </p:txBody>
      </p:sp>
      <p:sp>
        <p:nvSpPr>
          <p:cNvPr id="14" name="Text 12"/>
          <p:cNvSpPr/>
          <p:nvPr/>
        </p:nvSpPr>
        <p:spPr>
          <a:xfrm>
            <a:off x="7589520" y="6199632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9CA3AF"/>
                </a:solidFill>
              </a:rPr>
              <a:t>Styflowne × Earnifyy × Mission Virasat</a:t>
            </a:r>
            <a:endParaRPr lang="en-US" sz="750" dirty="0"/>
          </a:p>
        </p:txBody>
      </p:sp>
      <p:sp>
        <p:nvSpPr>
          <p:cNvPr id="15" name="Text 13"/>
          <p:cNvSpPr/>
          <p:nvPr/>
        </p:nvSpPr>
        <p:spPr>
          <a:xfrm>
            <a:off x="11292840" y="6199632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D4AF37"/>
                </a:solidFill>
              </a:rPr>
              <a:t>05</a:t>
            </a:r>
            <a:endParaRPr lang="en-US" sz="75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0">
    <p:bg>
      <p:bgPr>
        <a:solidFill>
          <a:srgbClr val="0A0F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 w="12700">
            <a:solidFill>
              <a:srgbClr val="0A0F1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473952"/>
            <a:ext cx="11064240" cy="0"/>
          </a:xfrm>
          <a:prstGeom prst="line">
            <a:avLst/>
          </a:prstGeom>
          <a:noFill/>
          <a:ln w="1016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6199632"/>
            <a:ext cx="4206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9CA3A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NATION BUILDING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310896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D4AF37"/>
                </a:solidFill>
              </a:rPr>
              <a:t>LEADERSHIP MODEL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66928" y="512064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Har ghar mein ek leader</a:t>
            </a:r>
            <a:endParaRPr lang="en-US" sz="2700" dirty="0"/>
          </a:p>
        </p:txBody>
      </p:sp>
      <p:sp>
        <p:nvSpPr>
          <p:cNvPr id="7" name="Text 5"/>
          <p:cNvSpPr/>
          <p:nvPr/>
        </p:nvSpPr>
        <p:spPr>
          <a:xfrm>
            <a:off x="594360" y="1005840"/>
            <a:ext cx="9601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9CA3AF"/>
                </a:solidFill>
              </a:rPr>
              <a:t>A practical national-development philosophy linking personal growth with family empowerment and community responsibility.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77240" y="2011680"/>
            <a:ext cx="1427770" cy="566928"/>
          </a:xfrm>
          <a:prstGeom prst="roundRect">
            <a:avLst>
              <a:gd name="adj" fmla="val 12903"/>
            </a:avLst>
          </a:prstGeom>
          <a:solidFill>
            <a:srgbClr val="111827"/>
          </a:solidFill>
          <a:ln w="10160">
            <a:solidFill>
              <a:srgbClr val="22C55E">
                <a:alpha val="70000"/>
              </a:srgbClr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8FAFC"/>
                </a:solidFill>
              </a:rPr>
              <a:t>Self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2223298" y="2295144"/>
            <a:ext cx="73152" cy="0"/>
          </a:xfrm>
          <a:prstGeom prst="line">
            <a:avLst/>
          </a:prstGeom>
          <a:noFill/>
          <a:ln w="10160">
            <a:solidFill>
              <a:srgbClr val="22C55E"/>
            </a:solidFill>
            <a:prstDash val="solid"/>
            <a:headEnd type="none"/>
            <a:tailEnd type="triangle"/>
          </a:ln>
        </p:spPr>
      </p:sp>
      <p:sp>
        <p:nvSpPr>
          <p:cNvPr id="10" name="Text 8"/>
          <p:cNvSpPr/>
          <p:nvPr/>
        </p:nvSpPr>
        <p:spPr>
          <a:xfrm>
            <a:off x="2314738" y="2011680"/>
            <a:ext cx="1427770" cy="566928"/>
          </a:xfrm>
          <a:prstGeom prst="roundRect">
            <a:avLst>
              <a:gd name="adj" fmla="val 12903"/>
            </a:avLst>
          </a:prstGeom>
          <a:solidFill>
            <a:srgbClr val="111827"/>
          </a:solidFill>
          <a:ln w="10160">
            <a:solidFill>
              <a:srgbClr val="22C55E">
                <a:alpha val="70000"/>
              </a:srgbClr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8FAFC"/>
                </a:solidFill>
              </a:rPr>
              <a:t>Family</a:t>
            </a:r>
            <a:endParaRPr lang="en-US" sz="850" dirty="0"/>
          </a:p>
        </p:txBody>
      </p:sp>
      <p:sp>
        <p:nvSpPr>
          <p:cNvPr id="11" name="Shape 9"/>
          <p:cNvSpPr/>
          <p:nvPr/>
        </p:nvSpPr>
        <p:spPr>
          <a:xfrm>
            <a:off x="3760797" y="2295144"/>
            <a:ext cx="73152" cy="0"/>
          </a:xfrm>
          <a:prstGeom prst="line">
            <a:avLst/>
          </a:prstGeom>
          <a:noFill/>
          <a:ln w="10160">
            <a:solidFill>
              <a:srgbClr val="22C55E"/>
            </a:solidFill>
            <a:prstDash val="solid"/>
            <a:headEnd type="none"/>
            <a:tailEnd type="triangle"/>
          </a:ln>
        </p:spPr>
      </p:sp>
      <p:sp>
        <p:nvSpPr>
          <p:cNvPr id="12" name="Text 10"/>
          <p:cNvSpPr/>
          <p:nvPr/>
        </p:nvSpPr>
        <p:spPr>
          <a:xfrm>
            <a:off x="3852237" y="2011680"/>
            <a:ext cx="1427770" cy="566928"/>
          </a:xfrm>
          <a:prstGeom prst="roundRect">
            <a:avLst>
              <a:gd name="adj" fmla="val 12903"/>
            </a:avLst>
          </a:prstGeom>
          <a:solidFill>
            <a:srgbClr val="111827"/>
          </a:solidFill>
          <a:ln w="10160">
            <a:solidFill>
              <a:srgbClr val="22C55E">
                <a:alpha val="70000"/>
              </a:srgbClr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8FAFC"/>
                </a:solidFill>
              </a:rPr>
              <a:t>Entrepreneur</a:t>
            </a:r>
            <a:endParaRPr lang="en-US" sz="850" dirty="0"/>
          </a:p>
        </p:txBody>
      </p:sp>
      <p:sp>
        <p:nvSpPr>
          <p:cNvPr id="13" name="Shape 11"/>
          <p:cNvSpPr/>
          <p:nvPr/>
        </p:nvSpPr>
        <p:spPr>
          <a:xfrm>
            <a:off x="5298295" y="2295144"/>
            <a:ext cx="73152" cy="0"/>
          </a:xfrm>
          <a:prstGeom prst="line">
            <a:avLst/>
          </a:prstGeom>
          <a:noFill/>
          <a:ln w="10160">
            <a:solidFill>
              <a:srgbClr val="22C55E"/>
            </a:solidFill>
            <a:prstDash val="solid"/>
            <a:headEnd type="none"/>
            <a:tailEnd type="triangle"/>
          </a:ln>
        </p:spPr>
      </p:sp>
      <p:sp>
        <p:nvSpPr>
          <p:cNvPr id="14" name="Text 12"/>
          <p:cNvSpPr/>
          <p:nvPr/>
        </p:nvSpPr>
        <p:spPr>
          <a:xfrm>
            <a:off x="5389735" y="2011680"/>
            <a:ext cx="1427770" cy="566928"/>
          </a:xfrm>
          <a:prstGeom prst="roundRect">
            <a:avLst>
              <a:gd name="adj" fmla="val 12903"/>
            </a:avLst>
          </a:prstGeom>
          <a:solidFill>
            <a:srgbClr val="111827"/>
          </a:solidFill>
          <a:ln w="10160">
            <a:solidFill>
              <a:srgbClr val="22C55E">
                <a:alpha val="70000"/>
              </a:srgbClr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8FAFC"/>
                </a:solidFill>
              </a:rPr>
              <a:t>Mentor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6835793" y="2295144"/>
            <a:ext cx="73152" cy="0"/>
          </a:xfrm>
          <a:prstGeom prst="line">
            <a:avLst/>
          </a:prstGeom>
          <a:noFill/>
          <a:ln w="10160">
            <a:solidFill>
              <a:srgbClr val="22C55E"/>
            </a:solidFill>
            <a:prstDash val="solid"/>
            <a:headEnd type="none"/>
            <a:tailEnd type="triangle"/>
          </a:ln>
        </p:spPr>
      </p:sp>
      <p:sp>
        <p:nvSpPr>
          <p:cNvPr id="16" name="Text 14"/>
          <p:cNvSpPr/>
          <p:nvPr/>
        </p:nvSpPr>
        <p:spPr>
          <a:xfrm>
            <a:off x="6927233" y="2011680"/>
            <a:ext cx="1427770" cy="566928"/>
          </a:xfrm>
          <a:prstGeom prst="roundRect">
            <a:avLst>
              <a:gd name="adj" fmla="val 12903"/>
            </a:avLst>
          </a:prstGeom>
          <a:solidFill>
            <a:srgbClr val="111827"/>
          </a:solidFill>
          <a:ln w="10160">
            <a:solidFill>
              <a:srgbClr val="22C55E">
                <a:alpha val="70000"/>
              </a:srgbClr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8FAFC"/>
                </a:solidFill>
              </a:rPr>
              <a:t>Community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8373291" y="2295144"/>
            <a:ext cx="73152" cy="0"/>
          </a:xfrm>
          <a:prstGeom prst="line">
            <a:avLst/>
          </a:prstGeom>
          <a:noFill/>
          <a:ln w="10160">
            <a:solidFill>
              <a:srgbClr val="22C55E"/>
            </a:solidFill>
            <a:prstDash val="solid"/>
            <a:headEnd type="none"/>
            <a:tailEnd type="triangle"/>
          </a:ln>
        </p:spPr>
      </p:sp>
      <p:sp>
        <p:nvSpPr>
          <p:cNvPr id="18" name="Text 16"/>
          <p:cNvSpPr/>
          <p:nvPr/>
        </p:nvSpPr>
        <p:spPr>
          <a:xfrm>
            <a:off x="8464731" y="2011680"/>
            <a:ext cx="1427770" cy="566928"/>
          </a:xfrm>
          <a:prstGeom prst="roundRect">
            <a:avLst>
              <a:gd name="adj" fmla="val 12903"/>
            </a:avLst>
          </a:prstGeom>
          <a:solidFill>
            <a:srgbClr val="111827"/>
          </a:solidFill>
          <a:ln w="10160">
            <a:solidFill>
              <a:srgbClr val="22C55E">
                <a:alpha val="70000"/>
              </a:srgbClr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8FAFC"/>
                </a:solidFill>
              </a:rPr>
              <a:t>District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9910790" y="2295144"/>
            <a:ext cx="73152" cy="0"/>
          </a:xfrm>
          <a:prstGeom prst="line">
            <a:avLst/>
          </a:prstGeom>
          <a:noFill/>
          <a:ln w="10160">
            <a:solidFill>
              <a:srgbClr val="22C55E"/>
            </a:solidFill>
            <a:prstDash val="solid"/>
            <a:headEnd type="none"/>
            <a:tailEnd type="triangle"/>
          </a:ln>
        </p:spPr>
      </p:sp>
      <p:sp>
        <p:nvSpPr>
          <p:cNvPr id="20" name="Text 18"/>
          <p:cNvSpPr/>
          <p:nvPr/>
        </p:nvSpPr>
        <p:spPr>
          <a:xfrm>
            <a:off x="10002230" y="2011680"/>
            <a:ext cx="1427770" cy="566928"/>
          </a:xfrm>
          <a:prstGeom prst="roundRect">
            <a:avLst>
              <a:gd name="adj" fmla="val 12903"/>
            </a:avLst>
          </a:prstGeom>
          <a:solidFill>
            <a:srgbClr val="111827"/>
          </a:solidFill>
          <a:ln w="10160">
            <a:solidFill>
              <a:srgbClr val="22C55E">
                <a:alpha val="70000"/>
              </a:srgbClr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8FAFC"/>
                </a:solidFill>
              </a:rPr>
              <a:t>Bharat</a:t>
            </a:r>
            <a:endParaRPr lang="en-US" sz="850" dirty="0"/>
          </a:p>
        </p:txBody>
      </p:sp>
      <p:sp>
        <p:nvSpPr>
          <p:cNvPr id="21" name="Text 19"/>
          <p:cNvSpPr/>
          <p:nvPr/>
        </p:nvSpPr>
        <p:spPr>
          <a:xfrm>
            <a:off x="914400" y="3337560"/>
            <a:ext cx="10241280" cy="1051560"/>
          </a:xfrm>
          <a:prstGeom prst="roundRect">
            <a:avLst>
              <a:gd name="adj" fmla="val 6957"/>
            </a:avLst>
          </a:prstGeom>
          <a:solidFill>
            <a:srgbClr val="111827"/>
          </a:solidFill>
          <a:ln w="11430">
            <a:solidFill>
              <a:srgbClr val="D4AF37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Core message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Har leader ek family ki responsibility samjhe; har entrepreneur kisi aur ko sikhaye; har community Bharat ko strong banaye.</a:t>
            </a:r>
            <a:endParaRPr lang="en-US" sz="1020" dirty="0"/>
          </a:p>
        </p:txBody>
      </p:sp>
      <p:sp>
        <p:nvSpPr>
          <p:cNvPr id="22" name="Text 20"/>
          <p:cNvSpPr/>
          <p:nvPr/>
        </p:nvSpPr>
        <p:spPr>
          <a:xfrm>
            <a:off x="7589520" y="6199632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9CA3AF"/>
                </a:solidFill>
              </a:rPr>
              <a:t>Styflowne × Earnifyy × Mission Virasat</a:t>
            </a:r>
            <a:endParaRPr lang="en-US" sz="750" dirty="0"/>
          </a:p>
        </p:txBody>
      </p:sp>
      <p:sp>
        <p:nvSpPr>
          <p:cNvPr id="23" name="Text 21"/>
          <p:cNvSpPr/>
          <p:nvPr/>
        </p:nvSpPr>
        <p:spPr>
          <a:xfrm>
            <a:off x="11292840" y="6199632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D4AF37"/>
                </a:solidFill>
              </a:rPr>
              <a:t>50</a:t>
            </a:r>
            <a:endParaRPr lang="en-US" sz="750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1">
    <p:bg>
      <p:bgPr>
        <a:solidFill>
          <a:srgbClr val="0A0F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 w="12700">
            <a:solidFill>
              <a:srgbClr val="0A0F1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473952"/>
            <a:ext cx="11064240" cy="0"/>
          </a:xfrm>
          <a:prstGeom prst="line">
            <a:avLst/>
          </a:prstGeom>
          <a:noFill/>
          <a:ln w="1016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6199632"/>
            <a:ext cx="4206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9CA3A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DAILY IMPACT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310896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D4AF37"/>
                </a:solidFill>
              </a:rPr>
              <a:t>IMPACT ENGINE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66928" y="512064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Daily social missions</a:t>
            </a:r>
            <a:endParaRPr lang="en-US" sz="2700" dirty="0"/>
          </a:p>
        </p:txBody>
      </p:sp>
      <p:sp>
        <p:nvSpPr>
          <p:cNvPr id="7" name="Text 5"/>
          <p:cNvSpPr/>
          <p:nvPr/>
        </p:nvSpPr>
        <p:spPr>
          <a:xfrm>
            <a:off x="594360" y="1005840"/>
            <a:ext cx="9601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9CA3AF"/>
                </a:solidFill>
              </a:rPr>
              <a:t>Small actions, repeated daily, create measurable long-term social impact.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31520" y="1645920"/>
            <a:ext cx="3337560" cy="1143000"/>
          </a:xfrm>
          <a:prstGeom prst="roundRect">
            <a:avLst>
              <a:gd name="adj" fmla="val 6400"/>
            </a:avLst>
          </a:prstGeom>
          <a:solidFill>
            <a:srgbClr val="111827"/>
          </a:solidFill>
          <a:ln w="11430">
            <a:solidFill>
              <a:srgbClr val="D4AF37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Teach one child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Education</a:t>
            </a:r>
            <a:endParaRPr lang="en-US" sz="1020" dirty="0"/>
          </a:p>
        </p:txBody>
      </p:sp>
      <p:sp>
        <p:nvSpPr>
          <p:cNvPr id="9" name="Text 7"/>
          <p:cNvSpPr/>
          <p:nvPr/>
        </p:nvSpPr>
        <p:spPr>
          <a:xfrm>
            <a:off x="4434840" y="1645920"/>
            <a:ext cx="3337560" cy="1143000"/>
          </a:xfrm>
          <a:prstGeom prst="roundRect">
            <a:avLst>
              <a:gd name="adj" fmla="val 6400"/>
            </a:avLst>
          </a:prstGeom>
          <a:solidFill>
            <a:srgbClr val="111827"/>
          </a:solidFill>
          <a:ln w="11430">
            <a:solidFill>
              <a:srgbClr val="06B6D4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Help one elder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Digital literacy</a:t>
            </a:r>
            <a:endParaRPr lang="en-US" sz="1020" dirty="0"/>
          </a:p>
        </p:txBody>
      </p:sp>
      <p:sp>
        <p:nvSpPr>
          <p:cNvPr id="10" name="Text 8"/>
          <p:cNvSpPr/>
          <p:nvPr/>
        </p:nvSpPr>
        <p:spPr>
          <a:xfrm>
            <a:off x="8138160" y="1645920"/>
            <a:ext cx="3337560" cy="1143000"/>
          </a:xfrm>
          <a:prstGeom prst="roundRect">
            <a:avLst>
              <a:gd name="adj" fmla="val 6400"/>
            </a:avLst>
          </a:prstGeom>
          <a:solidFill>
            <a:srgbClr val="111827"/>
          </a:solidFill>
          <a:ln w="11430">
            <a:solidFill>
              <a:srgbClr val="22C55E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Support local business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Community economy</a:t>
            </a:r>
            <a:endParaRPr lang="en-US" sz="1020" dirty="0"/>
          </a:p>
        </p:txBody>
      </p:sp>
      <p:sp>
        <p:nvSpPr>
          <p:cNvPr id="11" name="Text 9"/>
          <p:cNvSpPr/>
          <p:nvPr/>
        </p:nvSpPr>
        <p:spPr>
          <a:xfrm>
            <a:off x="731520" y="3383280"/>
            <a:ext cx="3337560" cy="1143000"/>
          </a:xfrm>
          <a:prstGeom prst="roundRect">
            <a:avLst>
              <a:gd name="adj" fmla="val 6400"/>
            </a:avLst>
          </a:prstGeom>
          <a:solidFill>
            <a:srgbClr val="111827"/>
          </a:solidFill>
          <a:ln w="11430">
            <a:solidFill>
              <a:srgbClr val="8B5CF6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Mentor one learner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Leadership</a:t>
            </a:r>
            <a:endParaRPr lang="en-US" sz="1020" dirty="0"/>
          </a:p>
        </p:txBody>
      </p:sp>
      <p:sp>
        <p:nvSpPr>
          <p:cNvPr id="12" name="Text 10"/>
          <p:cNvSpPr/>
          <p:nvPr/>
        </p:nvSpPr>
        <p:spPr>
          <a:xfrm>
            <a:off x="4434840" y="3383280"/>
            <a:ext cx="3337560" cy="1143000"/>
          </a:xfrm>
          <a:prstGeom prst="roundRect">
            <a:avLst>
              <a:gd name="adj" fmla="val 6400"/>
            </a:avLst>
          </a:prstGeom>
          <a:solidFill>
            <a:srgbClr val="111827"/>
          </a:solidFill>
          <a:ln w="11430">
            <a:solidFill>
              <a:srgbClr val="F59E0B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Plant / conserve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Environment</a:t>
            </a:r>
            <a:endParaRPr lang="en-US" sz="1020" dirty="0"/>
          </a:p>
        </p:txBody>
      </p:sp>
      <p:sp>
        <p:nvSpPr>
          <p:cNvPr id="13" name="Text 11"/>
          <p:cNvSpPr/>
          <p:nvPr/>
        </p:nvSpPr>
        <p:spPr>
          <a:xfrm>
            <a:off x="8138160" y="3383280"/>
            <a:ext cx="3337560" cy="1143000"/>
          </a:xfrm>
          <a:prstGeom prst="roundRect">
            <a:avLst>
              <a:gd name="adj" fmla="val 6400"/>
            </a:avLst>
          </a:prstGeom>
          <a:solidFill>
            <a:srgbClr val="111827"/>
          </a:solidFill>
          <a:ln w="11430">
            <a:solidFill>
              <a:srgbClr val="3B82F6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Family meeting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Financial planning</a:t>
            </a:r>
            <a:endParaRPr lang="en-US" sz="1020" dirty="0"/>
          </a:p>
        </p:txBody>
      </p:sp>
      <p:sp>
        <p:nvSpPr>
          <p:cNvPr id="14" name="Text 12"/>
          <p:cNvSpPr/>
          <p:nvPr/>
        </p:nvSpPr>
        <p:spPr>
          <a:xfrm>
            <a:off x="7589520" y="6199632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9CA3AF"/>
                </a:solidFill>
              </a:rPr>
              <a:t>Styflowne × Earnifyy × Mission Virasat</a:t>
            </a:r>
            <a:endParaRPr lang="en-US" sz="750" dirty="0"/>
          </a:p>
        </p:txBody>
      </p:sp>
      <p:sp>
        <p:nvSpPr>
          <p:cNvPr id="15" name="Text 13"/>
          <p:cNvSpPr/>
          <p:nvPr/>
        </p:nvSpPr>
        <p:spPr>
          <a:xfrm>
            <a:off x="11292840" y="6199632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D4AF37"/>
                </a:solidFill>
              </a:rPr>
              <a:t>51</a:t>
            </a:r>
            <a:endParaRPr lang="en-US" sz="750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2">
    <p:bg>
      <p:bgPr>
        <a:solidFill>
          <a:srgbClr val="0A0F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 w="12700">
            <a:solidFill>
              <a:srgbClr val="0A0F1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473952"/>
            <a:ext cx="11064240" cy="0"/>
          </a:xfrm>
          <a:prstGeom prst="line">
            <a:avLst/>
          </a:prstGeom>
          <a:noFill/>
          <a:ln w="1016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6199632"/>
            <a:ext cx="4206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9CA3A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7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731520" y="109728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4AF37"/>
                </a:solidFill>
              </a:rPr>
              <a:t>SECTION 7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713232" y="1508760"/>
            <a:ext cx="74980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000" b="1" dirty="0">
                <a:solidFill>
                  <a:srgbClr val="F8FAFC"/>
                </a:solidFill>
              </a:rPr>
              <a:t>Future Blueprint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749808" y="2788920"/>
            <a:ext cx="7498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9CA3AF"/>
                </a:solidFill>
              </a:rPr>
              <a:t>The path from company to platform to living ecosystem.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749808" y="3657600"/>
            <a:ext cx="3749040" cy="0"/>
          </a:xfrm>
          <a:prstGeom prst="line">
            <a:avLst/>
          </a:prstGeom>
          <a:noFill/>
          <a:ln w="19050">
            <a:solidFill>
              <a:srgbClr val="D4AF3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589520" y="6199632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9CA3AF"/>
                </a:solidFill>
              </a:rPr>
              <a:t>Styflowne × Earnifyy × Mission Virasat</a:t>
            </a:r>
            <a:endParaRPr lang="en-US" sz="750" dirty="0"/>
          </a:p>
        </p:txBody>
      </p:sp>
      <p:sp>
        <p:nvSpPr>
          <p:cNvPr id="10" name="Text 8"/>
          <p:cNvSpPr/>
          <p:nvPr/>
        </p:nvSpPr>
        <p:spPr>
          <a:xfrm>
            <a:off x="11292840" y="6199632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D4AF37"/>
                </a:solidFill>
              </a:rPr>
              <a:t>52</a:t>
            </a:r>
            <a:endParaRPr lang="en-US" sz="750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3">
    <p:bg>
      <p:bgPr>
        <a:solidFill>
          <a:srgbClr val="0A0F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 w="12700">
            <a:solidFill>
              <a:srgbClr val="0A0F1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473952"/>
            <a:ext cx="11064240" cy="0"/>
          </a:xfrm>
          <a:prstGeom prst="line">
            <a:avLst/>
          </a:prstGeom>
          <a:noFill/>
          <a:ln w="1016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6199632"/>
            <a:ext cx="4206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9CA3A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ROADMAP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310896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D4AF37"/>
                </a:solidFill>
              </a:rPr>
              <a:t>VISION BLUEPRINT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66928" y="512064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10-year roadmap: 2026–2036</a:t>
            </a:r>
            <a:endParaRPr lang="en-US" sz="2700" dirty="0"/>
          </a:p>
        </p:txBody>
      </p:sp>
      <p:sp>
        <p:nvSpPr>
          <p:cNvPr id="7" name="Text 5"/>
          <p:cNvSpPr/>
          <p:nvPr/>
        </p:nvSpPr>
        <p:spPr>
          <a:xfrm>
            <a:off x="594360" y="1005840"/>
            <a:ext cx="9601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9CA3AF"/>
                </a:solidFill>
              </a:rPr>
              <a:t>A phased strategy from pilot execution to national scale and global ecosystem positioning.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685800" y="1417320"/>
            <a:ext cx="2514600" cy="822960"/>
          </a:xfrm>
          <a:prstGeom prst="roundRect">
            <a:avLst>
              <a:gd name="adj" fmla="val 8889"/>
            </a:avLst>
          </a:prstGeom>
          <a:solidFill>
            <a:srgbClr val="111827"/>
          </a:solidFill>
          <a:ln w="11430">
            <a:solidFill>
              <a:srgbClr val="D4AF37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2026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MVP + core verticals</a:t>
            </a:r>
            <a:endParaRPr lang="en-US" sz="1020" dirty="0"/>
          </a:p>
        </p:txBody>
      </p:sp>
      <p:sp>
        <p:nvSpPr>
          <p:cNvPr id="9" name="Text 7"/>
          <p:cNvSpPr/>
          <p:nvPr/>
        </p:nvSpPr>
        <p:spPr>
          <a:xfrm>
            <a:off x="3520440" y="1417320"/>
            <a:ext cx="2514600" cy="822960"/>
          </a:xfrm>
          <a:prstGeom prst="roundRect">
            <a:avLst>
              <a:gd name="adj" fmla="val 8889"/>
            </a:avLst>
          </a:prstGeom>
          <a:solidFill>
            <a:srgbClr val="111827"/>
          </a:solidFill>
          <a:ln w="11430">
            <a:solidFill>
              <a:srgbClr val="06B6D4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2027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India expansion</a:t>
            </a:r>
            <a:endParaRPr lang="en-US" sz="1020" dirty="0"/>
          </a:p>
        </p:txBody>
      </p:sp>
      <p:sp>
        <p:nvSpPr>
          <p:cNvPr id="10" name="Text 8"/>
          <p:cNvSpPr/>
          <p:nvPr/>
        </p:nvSpPr>
        <p:spPr>
          <a:xfrm>
            <a:off x="6355080" y="1417320"/>
            <a:ext cx="2514600" cy="822960"/>
          </a:xfrm>
          <a:prstGeom prst="roundRect">
            <a:avLst>
              <a:gd name="adj" fmla="val 8889"/>
            </a:avLst>
          </a:prstGeom>
          <a:solidFill>
            <a:srgbClr val="111827"/>
          </a:solidFill>
          <a:ln w="11430">
            <a:solidFill>
              <a:srgbClr val="22C55E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2028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100K members</a:t>
            </a:r>
            <a:endParaRPr lang="en-US" sz="1020" dirty="0"/>
          </a:p>
        </p:txBody>
      </p:sp>
      <p:sp>
        <p:nvSpPr>
          <p:cNvPr id="11" name="Text 9"/>
          <p:cNvSpPr/>
          <p:nvPr/>
        </p:nvSpPr>
        <p:spPr>
          <a:xfrm>
            <a:off x="9189720" y="1417320"/>
            <a:ext cx="2514600" cy="822960"/>
          </a:xfrm>
          <a:prstGeom prst="roundRect">
            <a:avLst>
              <a:gd name="adj" fmla="val 8889"/>
            </a:avLst>
          </a:prstGeom>
          <a:solidFill>
            <a:srgbClr val="111827"/>
          </a:solidFill>
          <a:ln w="11430">
            <a:solidFill>
              <a:srgbClr val="8B5CF6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2029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AI OS launch</a:t>
            </a:r>
            <a:endParaRPr lang="en-US" sz="1020" dirty="0"/>
          </a:p>
        </p:txBody>
      </p:sp>
      <p:sp>
        <p:nvSpPr>
          <p:cNvPr id="12" name="Text 10"/>
          <p:cNvSpPr/>
          <p:nvPr/>
        </p:nvSpPr>
        <p:spPr>
          <a:xfrm>
            <a:off x="685800" y="2816352"/>
            <a:ext cx="2514600" cy="822960"/>
          </a:xfrm>
          <a:prstGeom prst="roundRect">
            <a:avLst>
              <a:gd name="adj" fmla="val 8889"/>
            </a:avLst>
          </a:prstGeom>
          <a:solidFill>
            <a:srgbClr val="111827"/>
          </a:solidFill>
          <a:ln w="11430">
            <a:solidFill>
              <a:srgbClr val="D4AF37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2030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1M members</a:t>
            </a:r>
            <a:endParaRPr lang="en-US" sz="1020" dirty="0"/>
          </a:p>
        </p:txBody>
      </p:sp>
      <p:sp>
        <p:nvSpPr>
          <p:cNvPr id="13" name="Text 11"/>
          <p:cNvSpPr/>
          <p:nvPr/>
        </p:nvSpPr>
        <p:spPr>
          <a:xfrm>
            <a:off x="3520440" y="2816352"/>
            <a:ext cx="2514600" cy="822960"/>
          </a:xfrm>
          <a:prstGeom prst="roundRect">
            <a:avLst>
              <a:gd name="adj" fmla="val 8889"/>
            </a:avLst>
          </a:prstGeom>
          <a:solidFill>
            <a:srgbClr val="111827"/>
          </a:solidFill>
          <a:ln w="11430">
            <a:solidFill>
              <a:srgbClr val="06B6D4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2031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Marketplace scale</a:t>
            </a:r>
            <a:endParaRPr lang="en-US" sz="1020" dirty="0"/>
          </a:p>
        </p:txBody>
      </p:sp>
      <p:sp>
        <p:nvSpPr>
          <p:cNvPr id="14" name="Text 12"/>
          <p:cNvSpPr/>
          <p:nvPr/>
        </p:nvSpPr>
        <p:spPr>
          <a:xfrm>
            <a:off x="6355080" y="2816352"/>
            <a:ext cx="2514600" cy="822960"/>
          </a:xfrm>
          <a:prstGeom prst="roundRect">
            <a:avLst>
              <a:gd name="adj" fmla="val 8889"/>
            </a:avLst>
          </a:prstGeom>
          <a:solidFill>
            <a:srgbClr val="111827"/>
          </a:solidFill>
          <a:ln w="11430">
            <a:solidFill>
              <a:srgbClr val="22C55E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2032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100+ categories</a:t>
            </a:r>
            <a:endParaRPr lang="en-US" sz="1020" dirty="0"/>
          </a:p>
        </p:txBody>
      </p:sp>
      <p:sp>
        <p:nvSpPr>
          <p:cNvPr id="15" name="Text 13"/>
          <p:cNvSpPr/>
          <p:nvPr/>
        </p:nvSpPr>
        <p:spPr>
          <a:xfrm>
            <a:off x="9189720" y="2816352"/>
            <a:ext cx="2514600" cy="822960"/>
          </a:xfrm>
          <a:prstGeom prst="roundRect">
            <a:avLst>
              <a:gd name="adj" fmla="val 8889"/>
            </a:avLst>
          </a:prstGeom>
          <a:solidFill>
            <a:srgbClr val="111827"/>
          </a:solidFill>
          <a:ln w="11430">
            <a:solidFill>
              <a:srgbClr val="8B5CF6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2033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Global beta</a:t>
            </a:r>
            <a:endParaRPr lang="en-US" sz="1020" dirty="0"/>
          </a:p>
        </p:txBody>
      </p:sp>
      <p:sp>
        <p:nvSpPr>
          <p:cNvPr id="16" name="Text 14"/>
          <p:cNvSpPr/>
          <p:nvPr/>
        </p:nvSpPr>
        <p:spPr>
          <a:xfrm>
            <a:off x="685800" y="4215384"/>
            <a:ext cx="2514600" cy="822960"/>
          </a:xfrm>
          <a:prstGeom prst="roundRect">
            <a:avLst>
              <a:gd name="adj" fmla="val 8889"/>
            </a:avLst>
          </a:prstGeom>
          <a:solidFill>
            <a:srgbClr val="111827"/>
          </a:solidFill>
          <a:ln w="11430">
            <a:solidFill>
              <a:srgbClr val="D4AF37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2034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25 countries</a:t>
            </a:r>
            <a:endParaRPr lang="en-US" sz="1020" dirty="0"/>
          </a:p>
        </p:txBody>
      </p:sp>
      <p:sp>
        <p:nvSpPr>
          <p:cNvPr id="17" name="Text 15"/>
          <p:cNvSpPr/>
          <p:nvPr/>
        </p:nvSpPr>
        <p:spPr>
          <a:xfrm>
            <a:off x="3520440" y="4215384"/>
            <a:ext cx="2514600" cy="822960"/>
          </a:xfrm>
          <a:prstGeom prst="roundRect">
            <a:avLst>
              <a:gd name="adj" fmla="val 8889"/>
            </a:avLst>
          </a:prstGeom>
          <a:solidFill>
            <a:srgbClr val="111827"/>
          </a:solidFill>
          <a:ln w="11430">
            <a:solidFill>
              <a:srgbClr val="06B6D4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2035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Leadership university</a:t>
            </a:r>
            <a:endParaRPr lang="en-US" sz="1020" dirty="0"/>
          </a:p>
        </p:txBody>
      </p:sp>
      <p:sp>
        <p:nvSpPr>
          <p:cNvPr id="18" name="Text 16"/>
          <p:cNvSpPr/>
          <p:nvPr/>
        </p:nvSpPr>
        <p:spPr>
          <a:xfrm>
            <a:off x="6355080" y="4215384"/>
            <a:ext cx="2514600" cy="822960"/>
          </a:xfrm>
          <a:prstGeom prst="roundRect">
            <a:avLst>
              <a:gd name="adj" fmla="val 8889"/>
            </a:avLst>
          </a:prstGeom>
          <a:solidFill>
            <a:srgbClr val="111827"/>
          </a:solidFill>
          <a:ln w="11430">
            <a:solidFill>
              <a:srgbClr val="22C55E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2036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Human Growth OS</a:t>
            </a:r>
            <a:endParaRPr lang="en-US" sz="1020" dirty="0"/>
          </a:p>
        </p:txBody>
      </p:sp>
      <p:sp>
        <p:nvSpPr>
          <p:cNvPr id="19" name="Text 17"/>
          <p:cNvSpPr/>
          <p:nvPr/>
        </p:nvSpPr>
        <p:spPr>
          <a:xfrm>
            <a:off x="7589520" y="6199632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9CA3AF"/>
                </a:solidFill>
              </a:rPr>
              <a:t>Styflowne × Earnifyy × Mission Virasat</a:t>
            </a:r>
            <a:endParaRPr lang="en-US" sz="750" dirty="0"/>
          </a:p>
        </p:txBody>
      </p:sp>
      <p:sp>
        <p:nvSpPr>
          <p:cNvPr id="20" name="Text 18"/>
          <p:cNvSpPr/>
          <p:nvPr/>
        </p:nvSpPr>
        <p:spPr>
          <a:xfrm>
            <a:off x="11292840" y="6199632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D4AF37"/>
                </a:solidFill>
              </a:rPr>
              <a:t>53</a:t>
            </a:r>
            <a:endParaRPr lang="en-US" sz="750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4">
    <p:bg>
      <p:bgPr>
        <a:solidFill>
          <a:srgbClr val="0A0F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 w="12700">
            <a:solidFill>
              <a:srgbClr val="0A0F1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473952"/>
            <a:ext cx="11064240" cy="0"/>
          </a:xfrm>
          <a:prstGeom prst="line">
            <a:avLst/>
          </a:prstGeom>
          <a:noFill/>
          <a:ln w="1016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6199632"/>
            <a:ext cx="4206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9CA3A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EARNIFYY OS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310896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D4AF37"/>
                </a:solidFill>
              </a:rPr>
              <a:t>FUTURE PRODUCT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66928" y="512064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Earnifyy Digital Growth Twin</a:t>
            </a:r>
            <a:endParaRPr lang="en-US" sz="2700" dirty="0"/>
          </a:p>
        </p:txBody>
      </p:sp>
      <p:sp>
        <p:nvSpPr>
          <p:cNvPr id="7" name="Text 5"/>
          <p:cNvSpPr/>
          <p:nvPr/>
        </p:nvSpPr>
        <p:spPr>
          <a:xfrm>
            <a:off x="594360" y="1005840"/>
            <a:ext cx="9601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9CA3AF"/>
                </a:solidFill>
              </a:rPr>
              <a:t>Every member can have an AI-powered profile that recommends learning, tracks trust, simulates decisions and guides leadership growth.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31520" y="1645920"/>
            <a:ext cx="3337560" cy="1143000"/>
          </a:xfrm>
          <a:prstGeom prst="roundRect">
            <a:avLst>
              <a:gd name="adj" fmla="val 6400"/>
            </a:avLst>
          </a:prstGeom>
          <a:solidFill>
            <a:srgbClr val="111827"/>
          </a:solidFill>
          <a:ln w="11430">
            <a:solidFill>
              <a:srgbClr val="D4AF37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Learns member goals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Personalized roadmap</a:t>
            </a:r>
            <a:endParaRPr lang="en-US" sz="1020" dirty="0"/>
          </a:p>
        </p:txBody>
      </p:sp>
      <p:sp>
        <p:nvSpPr>
          <p:cNvPr id="9" name="Text 7"/>
          <p:cNvSpPr/>
          <p:nvPr/>
        </p:nvSpPr>
        <p:spPr>
          <a:xfrm>
            <a:off x="4434840" y="1645920"/>
            <a:ext cx="3337560" cy="1143000"/>
          </a:xfrm>
          <a:prstGeom prst="roundRect">
            <a:avLst>
              <a:gd name="adj" fmla="val 6400"/>
            </a:avLst>
          </a:prstGeom>
          <a:solidFill>
            <a:srgbClr val="111827"/>
          </a:solidFill>
          <a:ln w="11430">
            <a:solidFill>
              <a:srgbClr val="06B6D4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Tracks growth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Scores + milestones</a:t>
            </a:r>
            <a:endParaRPr lang="en-US" sz="1020" dirty="0"/>
          </a:p>
        </p:txBody>
      </p:sp>
      <p:sp>
        <p:nvSpPr>
          <p:cNvPr id="10" name="Text 8"/>
          <p:cNvSpPr/>
          <p:nvPr/>
        </p:nvSpPr>
        <p:spPr>
          <a:xfrm>
            <a:off x="8138160" y="1645920"/>
            <a:ext cx="3337560" cy="1143000"/>
          </a:xfrm>
          <a:prstGeom prst="roundRect">
            <a:avLst>
              <a:gd name="adj" fmla="val 6400"/>
            </a:avLst>
          </a:prstGeom>
          <a:solidFill>
            <a:srgbClr val="111827"/>
          </a:solidFill>
          <a:ln w="11430">
            <a:solidFill>
              <a:srgbClr val="22C55E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Simulates decisions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Business + ethics scenarios</a:t>
            </a:r>
            <a:endParaRPr lang="en-US" sz="1020" dirty="0"/>
          </a:p>
        </p:txBody>
      </p:sp>
      <p:sp>
        <p:nvSpPr>
          <p:cNvPr id="11" name="Text 9"/>
          <p:cNvSpPr/>
          <p:nvPr/>
        </p:nvSpPr>
        <p:spPr>
          <a:xfrm>
            <a:off x="731520" y="3383280"/>
            <a:ext cx="3337560" cy="1143000"/>
          </a:xfrm>
          <a:prstGeom prst="roundRect">
            <a:avLst>
              <a:gd name="adj" fmla="val 6400"/>
            </a:avLst>
          </a:prstGeom>
          <a:solidFill>
            <a:srgbClr val="111827"/>
          </a:solidFill>
          <a:ln w="11430">
            <a:solidFill>
              <a:srgbClr val="8B5CF6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Recommends mentors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Guild + collaboration</a:t>
            </a:r>
            <a:endParaRPr lang="en-US" sz="1020" dirty="0"/>
          </a:p>
        </p:txBody>
      </p:sp>
      <p:sp>
        <p:nvSpPr>
          <p:cNvPr id="12" name="Text 10"/>
          <p:cNvSpPr/>
          <p:nvPr/>
        </p:nvSpPr>
        <p:spPr>
          <a:xfrm>
            <a:off x="4434840" y="3383280"/>
            <a:ext cx="3337560" cy="1143000"/>
          </a:xfrm>
          <a:prstGeom prst="roundRect">
            <a:avLst>
              <a:gd name="adj" fmla="val 6400"/>
            </a:avLst>
          </a:prstGeom>
          <a:solidFill>
            <a:srgbClr val="111827"/>
          </a:solidFill>
          <a:ln w="11430">
            <a:solidFill>
              <a:srgbClr val="F59E0B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Measures impact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Family + community outcomes</a:t>
            </a:r>
            <a:endParaRPr lang="en-US" sz="1020" dirty="0"/>
          </a:p>
        </p:txBody>
      </p:sp>
      <p:sp>
        <p:nvSpPr>
          <p:cNvPr id="13" name="Text 11"/>
          <p:cNvSpPr/>
          <p:nvPr/>
        </p:nvSpPr>
        <p:spPr>
          <a:xfrm>
            <a:off x="8138160" y="3383280"/>
            <a:ext cx="3337560" cy="1143000"/>
          </a:xfrm>
          <a:prstGeom prst="roundRect">
            <a:avLst>
              <a:gd name="adj" fmla="val 6400"/>
            </a:avLst>
          </a:prstGeom>
          <a:solidFill>
            <a:srgbClr val="111827"/>
          </a:solidFill>
          <a:ln w="11430">
            <a:solidFill>
              <a:srgbClr val="3B82F6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Prepares leaders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Next responsibility readiness</a:t>
            </a:r>
            <a:endParaRPr lang="en-US" sz="1020" dirty="0"/>
          </a:p>
        </p:txBody>
      </p:sp>
      <p:sp>
        <p:nvSpPr>
          <p:cNvPr id="14" name="Text 12"/>
          <p:cNvSpPr/>
          <p:nvPr/>
        </p:nvSpPr>
        <p:spPr>
          <a:xfrm>
            <a:off x="7589520" y="6199632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9CA3AF"/>
                </a:solidFill>
              </a:rPr>
              <a:t>Styflowne × Earnifyy × Mission Virasat</a:t>
            </a:r>
            <a:endParaRPr lang="en-US" sz="750" dirty="0"/>
          </a:p>
        </p:txBody>
      </p:sp>
      <p:sp>
        <p:nvSpPr>
          <p:cNvPr id="15" name="Text 13"/>
          <p:cNvSpPr/>
          <p:nvPr/>
        </p:nvSpPr>
        <p:spPr>
          <a:xfrm>
            <a:off x="11292840" y="6199632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D4AF37"/>
                </a:solidFill>
              </a:rPr>
              <a:t>54</a:t>
            </a:r>
            <a:endParaRPr lang="en-US" sz="750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5">
    <p:bg>
      <p:bgPr>
        <a:solidFill>
          <a:srgbClr val="0A0F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 w="12700">
            <a:solidFill>
              <a:srgbClr val="0A0F1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473952"/>
            <a:ext cx="11064240" cy="0"/>
          </a:xfrm>
          <a:prstGeom prst="line">
            <a:avLst/>
          </a:prstGeom>
          <a:noFill/>
          <a:ln w="1016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6199632"/>
            <a:ext cx="4206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9CA3A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EVOLUTION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310896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D4AF37"/>
                </a:solidFill>
              </a:rPr>
              <a:t>CONTINUOUS IMPROVEMENT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66928" y="512064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system never stops evolving</a:t>
            </a:r>
            <a:endParaRPr lang="en-US" sz="2700" dirty="0"/>
          </a:p>
        </p:txBody>
      </p:sp>
      <p:sp>
        <p:nvSpPr>
          <p:cNvPr id="7" name="Text 5"/>
          <p:cNvSpPr/>
          <p:nvPr/>
        </p:nvSpPr>
        <p:spPr>
          <a:xfrm>
            <a:off x="594360" y="1005840"/>
            <a:ext cx="9601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9CA3AF"/>
                </a:solidFill>
              </a:rPr>
              <a:t>Earnifyy should operate through release cycles, member feedback, AI audits and innovation sprints.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77240" y="2011680"/>
            <a:ext cx="1427770" cy="566928"/>
          </a:xfrm>
          <a:prstGeom prst="roundRect">
            <a:avLst>
              <a:gd name="adj" fmla="val 12903"/>
            </a:avLst>
          </a:prstGeom>
          <a:solidFill>
            <a:srgbClr val="111827"/>
          </a:solidFill>
          <a:ln w="10160">
            <a:solidFill>
              <a:srgbClr val="D4AF37">
                <a:alpha val="70000"/>
              </a:srgbClr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8FAFC"/>
                </a:solidFill>
              </a:rPr>
              <a:t>Measure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2223298" y="2295144"/>
            <a:ext cx="73152" cy="0"/>
          </a:xfrm>
          <a:prstGeom prst="line">
            <a:avLst/>
          </a:prstGeom>
          <a:noFill/>
          <a:ln w="10160">
            <a:solidFill>
              <a:srgbClr val="D4AF37"/>
            </a:solidFill>
            <a:prstDash val="solid"/>
            <a:headEnd type="none"/>
            <a:tailEnd type="triangle"/>
          </a:ln>
        </p:spPr>
      </p:sp>
      <p:sp>
        <p:nvSpPr>
          <p:cNvPr id="10" name="Text 8"/>
          <p:cNvSpPr/>
          <p:nvPr/>
        </p:nvSpPr>
        <p:spPr>
          <a:xfrm>
            <a:off x="2314738" y="2011680"/>
            <a:ext cx="1427770" cy="566928"/>
          </a:xfrm>
          <a:prstGeom prst="roundRect">
            <a:avLst>
              <a:gd name="adj" fmla="val 12903"/>
            </a:avLst>
          </a:prstGeom>
          <a:solidFill>
            <a:srgbClr val="111827"/>
          </a:solidFill>
          <a:ln w="10160">
            <a:solidFill>
              <a:srgbClr val="D4AF37">
                <a:alpha val="70000"/>
              </a:srgbClr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8FAFC"/>
                </a:solidFill>
              </a:rPr>
              <a:t>Analyze</a:t>
            </a:r>
            <a:endParaRPr lang="en-US" sz="850" dirty="0"/>
          </a:p>
        </p:txBody>
      </p:sp>
      <p:sp>
        <p:nvSpPr>
          <p:cNvPr id="11" name="Shape 9"/>
          <p:cNvSpPr/>
          <p:nvPr/>
        </p:nvSpPr>
        <p:spPr>
          <a:xfrm>
            <a:off x="3760797" y="2295144"/>
            <a:ext cx="73152" cy="0"/>
          </a:xfrm>
          <a:prstGeom prst="line">
            <a:avLst/>
          </a:prstGeom>
          <a:noFill/>
          <a:ln w="10160">
            <a:solidFill>
              <a:srgbClr val="D4AF37"/>
            </a:solidFill>
            <a:prstDash val="solid"/>
            <a:headEnd type="none"/>
            <a:tailEnd type="triangle"/>
          </a:ln>
        </p:spPr>
      </p:sp>
      <p:sp>
        <p:nvSpPr>
          <p:cNvPr id="12" name="Text 10"/>
          <p:cNvSpPr/>
          <p:nvPr/>
        </p:nvSpPr>
        <p:spPr>
          <a:xfrm>
            <a:off x="3852237" y="2011680"/>
            <a:ext cx="1427770" cy="566928"/>
          </a:xfrm>
          <a:prstGeom prst="roundRect">
            <a:avLst>
              <a:gd name="adj" fmla="val 12903"/>
            </a:avLst>
          </a:prstGeom>
          <a:solidFill>
            <a:srgbClr val="111827"/>
          </a:solidFill>
          <a:ln w="10160">
            <a:solidFill>
              <a:srgbClr val="D4AF37">
                <a:alpha val="70000"/>
              </a:srgbClr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8FAFC"/>
                </a:solidFill>
              </a:rPr>
              <a:t>Improve</a:t>
            </a:r>
            <a:endParaRPr lang="en-US" sz="850" dirty="0"/>
          </a:p>
        </p:txBody>
      </p:sp>
      <p:sp>
        <p:nvSpPr>
          <p:cNvPr id="13" name="Shape 11"/>
          <p:cNvSpPr/>
          <p:nvPr/>
        </p:nvSpPr>
        <p:spPr>
          <a:xfrm>
            <a:off x="5298295" y="2295144"/>
            <a:ext cx="73152" cy="0"/>
          </a:xfrm>
          <a:prstGeom prst="line">
            <a:avLst/>
          </a:prstGeom>
          <a:noFill/>
          <a:ln w="10160">
            <a:solidFill>
              <a:srgbClr val="D4AF37"/>
            </a:solidFill>
            <a:prstDash val="solid"/>
            <a:headEnd type="none"/>
            <a:tailEnd type="triangle"/>
          </a:ln>
        </p:spPr>
      </p:sp>
      <p:sp>
        <p:nvSpPr>
          <p:cNvPr id="14" name="Text 12"/>
          <p:cNvSpPr/>
          <p:nvPr/>
        </p:nvSpPr>
        <p:spPr>
          <a:xfrm>
            <a:off x="5389735" y="2011680"/>
            <a:ext cx="1427770" cy="566928"/>
          </a:xfrm>
          <a:prstGeom prst="roundRect">
            <a:avLst>
              <a:gd name="adj" fmla="val 12903"/>
            </a:avLst>
          </a:prstGeom>
          <a:solidFill>
            <a:srgbClr val="111827"/>
          </a:solidFill>
          <a:ln w="10160">
            <a:solidFill>
              <a:srgbClr val="D4AF37">
                <a:alpha val="70000"/>
              </a:srgbClr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8FAFC"/>
                </a:solidFill>
              </a:rPr>
              <a:t>Pilot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6835793" y="2295144"/>
            <a:ext cx="73152" cy="0"/>
          </a:xfrm>
          <a:prstGeom prst="line">
            <a:avLst/>
          </a:prstGeom>
          <a:noFill/>
          <a:ln w="10160">
            <a:solidFill>
              <a:srgbClr val="D4AF37"/>
            </a:solidFill>
            <a:prstDash val="solid"/>
            <a:headEnd type="none"/>
            <a:tailEnd type="triangle"/>
          </a:ln>
        </p:spPr>
      </p:sp>
      <p:sp>
        <p:nvSpPr>
          <p:cNvPr id="16" name="Text 14"/>
          <p:cNvSpPr/>
          <p:nvPr/>
        </p:nvSpPr>
        <p:spPr>
          <a:xfrm>
            <a:off x="6927233" y="2011680"/>
            <a:ext cx="1427770" cy="566928"/>
          </a:xfrm>
          <a:prstGeom prst="roundRect">
            <a:avLst>
              <a:gd name="adj" fmla="val 12903"/>
            </a:avLst>
          </a:prstGeom>
          <a:solidFill>
            <a:srgbClr val="111827"/>
          </a:solidFill>
          <a:ln w="10160">
            <a:solidFill>
              <a:srgbClr val="D4AF37">
                <a:alpha val="70000"/>
              </a:srgbClr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8FAFC"/>
                </a:solidFill>
              </a:rPr>
              <a:t>Launch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8373291" y="2295144"/>
            <a:ext cx="73152" cy="0"/>
          </a:xfrm>
          <a:prstGeom prst="line">
            <a:avLst/>
          </a:prstGeom>
          <a:noFill/>
          <a:ln w="10160">
            <a:solidFill>
              <a:srgbClr val="D4AF37"/>
            </a:solidFill>
            <a:prstDash val="solid"/>
            <a:headEnd type="none"/>
            <a:tailEnd type="triangle"/>
          </a:ln>
        </p:spPr>
      </p:sp>
      <p:sp>
        <p:nvSpPr>
          <p:cNvPr id="18" name="Text 16"/>
          <p:cNvSpPr/>
          <p:nvPr/>
        </p:nvSpPr>
        <p:spPr>
          <a:xfrm>
            <a:off x="8464731" y="2011680"/>
            <a:ext cx="1427770" cy="566928"/>
          </a:xfrm>
          <a:prstGeom prst="roundRect">
            <a:avLst>
              <a:gd name="adj" fmla="val 12903"/>
            </a:avLst>
          </a:prstGeom>
          <a:solidFill>
            <a:srgbClr val="111827"/>
          </a:solidFill>
          <a:ln w="10160">
            <a:solidFill>
              <a:srgbClr val="D4AF37">
                <a:alpha val="70000"/>
              </a:srgbClr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8FAFC"/>
                </a:solidFill>
              </a:rPr>
              <a:t>Audit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9910790" y="2295144"/>
            <a:ext cx="73152" cy="0"/>
          </a:xfrm>
          <a:prstGeom prst="line">
            <a:avLst/>
          </a:prstGeom>
          <a:noFill/>
          <a:ln w="10160">
            <a:solidFill>
              <a:srgbClr val="D4AF37"/>
            </a:solidFill>
            <a:prstDash val="solid"/>
            <a:headEnd type="none"/>
            <a:tailEnd type="triangle"/>
          </a:ln>
        </p:spPr>
      </p:sp>
      <p:sp>
        <p:nvSpPr>
          <p:cNvPr id="20" name="Text 18"/>
          <p:cNvSpPr/>
          <p:nvPr/>
        </p:nvSpPr>
        <p:spPr>
          <a:xfrm>
            <a:off x="10002230" y="2011680"/>
            <a:ext cx="1427770" cy="566928"/>
          </a:xfrm>
          <a:prstGeom prst="roundRect">
            <a:avLst>
              <a:gd name="adj" fmla="val 12903"/>
            </a:avLst>
          </a:prstGeom>
          <a:solidFill>
            <a:srgbClr val="111827"/>
          </a:solidFill>
          <a:ln w="10160">
            <a:solidFill>
              <a:srgbClr val="D4AF37">
                <a:alpha val="70000"/>
              </a:srgbClr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8FAFC"/>
                </a:solidFill>
              </a:rPr>
              <a:t>Repeat</a:t>
            </a:r>
            <a:endParaRPr lang="en-US" sz="850" dirty="0"/>
          </a:p>
        </p:txBody>
      </p:sp>
      <p:sp>
        <p:nvSpPr>
          <p:cNvPr id="21" name="Text 19"/>
          <p:cNvSpPr/>
          <p:nvPr/>
        </p:nvSpPr>
        <p:spPr>
          <a:xfrm>
            <a:off x="914400" y="3337560"/>
            <a:ext cx="10241280" cy="1005840"/>
          </a:xfrm>
          <a:prstGeom prst="roundRect">
            <a:avLst>
              <a:gd name="adj" fmla="val 7273"/>
            </a:avLst>
          </a:prstGeom>
          <a:solidFill>
            <a:srgbClr val="111827"/>
          </a:solidFill>
          <a:ln w="11430">
            <a:solidFill>
              <a:srgbClr val="06B6D4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Open roadmap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Members should see what is planned, in progress, testing, released or rejected — with reasons.</a:t>
            </a:r>
            <a:endParaRPr lang="en-US" sz="1020" dirty="0"/>
          </a:p>
        </p:txBody>
      </p:sp>
      <p:sp>
        <p:nvSpPr>
          <p:cNvPr id="22" name="Text 20"/>
          <p:cNvSpPr/>
          <p:nvPr/>
        </p:nvSpPr>
        <p:spPr>
          <a:xfrm>
            <a:off x="7589520" y="6199632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9CA3AF"/>
                </a:solidFill>
              </a:rPr>
              <a:t>Styflowne × Earnifyy × Mission Virasat</a:t>
            </a:r>
            <a:endParaRPr lang="en-US" sz="750" dirty="0"/>
          </a:p>
        </p:txBody>
      </p:sp>
      <p:sp>
        <p:nvSpPr>
          <p:cNvPr id="23" name="Text 21"/>
          <p:cNvSpPr/>
          <p:nvPr/>
        </p:nvSpPr>
        <p:spPr>
          <a:xfrm>
            <a:off x="11292840" y="6199632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D4AF37"/>
                </a:solidFill>
              </a:rPr>
              <a:t>55</a:t>
            </a:r>
            <a:endParaRPr lang="en-US" sz="750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6">
    <p:bg>
      <p:bgPr>
        <a:solidFill>
          <a:srgbClr val="0A0F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 w="12700">
            <a:solidFill>
              <a:srgbClr val="0A0F1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473952"/>
            <a:ext cx="11064240" cy="0"/>
          </a:xfrm>
          <a:prstGeom prst="line">
            <a:avLst/>
          </a:prstGeom>
          <a:noFill/>
          <a:ln w="1016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6199632"/>
            <a:ext cx="4206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9CA3A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INVEST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310896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D4AF37"/>
                </a:solidFill>
              </a:rPr>
              <a:t>INVESTMENT CASE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66928" y="512064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invest now</a:t>
            </a:r>
            <a:endParaRPr lang="en-US" sz="2700" dirty="0"/>
          </a:p>
        </p:txBody>
      </p:sp>
      <p:sp>
        <p:nvSpPr>
          <p:cNvPr id="7" name="Text 5"/>
          <p:cNvSpPr/>
          <p:nvPr/>
        </p:nvSpPr>
        <p:spPr>
          <a:xfrm>
            <a:off x="594360" y="1005840"/>
            <a:ext cx="9601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9CA3AF"/>
                </a:solidFill>
              </a:rPr>
              <a:t>The market timing combines AI adoption, Digital India, youth entrepreneurship, service marketplaces and measurable impact expectations.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31520" y="1645920"/>
            <a:ext cx="3337560" cy="1143000"/>
          </a:xfrm>
          <a:prstGeom prst="roundRect">
            <a:avLst>
              <a:gd name="adj" fmla="val 6400"/>
            </a:avLst>
          </a:prstGeom>
          <a:solidFill>
            <a:srgbClr val="111827"/>
          </a:solidFill>
          <a:ln w="11430">
            <a:solidFill>
              <a:srgbClr val="D4AF37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AI wave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Practical AI needs real workflows</a:t>
            </a:r>
            <a:endParaRPr lang="en-US" sz="1020" dirty="0"/>
          </a:p>
        </p:txBody>
      </p:sp>
      <p:sp>
        <p:nvSpPr>
          <p:cNvPr id="9" name="Text 7"/>
          <p:cNvSpPr/>
          <p:nvPr/>
        </p:nvSpPr>
        <p:spPr>
          <a:xfrm>
            <a:off x="4434840" y="1645920"/>
            <a:ext cx="3337560" cy="1143000"/>
          </a:xfrm>
          <a:prstGeom prst="roundRect">
            <a:avLst>
              <a:gd name="adj" fmla="val 6400"/>
            </a:avLst>
          </a:prstGeom>
          <a:solidFill>
            <a:srgbClr val="111827"/>
          </a:solidFill>
          <a:ln w="11430">
            <a:solidFill>
              <a:srgbClr val="06B6D4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Youth economy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India needs skill-to-income systems</a:t>
            </a:r>
            <a:endParaRPr lang="en-US" sz="1020" dirty="0"/>
          </a:p>
        </p:txBody>
      </p:sp>
      <p:sp>
        <p:nvSpPr>
          <p:cNvPr id="10" name="Text 8"/>
          <p:cNvSpPr/>
          <p:nvPr/>
        </p:nvSpPr>
        <p:spPr>
          <a:xfrm>
            <a:off x="8138160" y="1645920"/>
            <a:ext cx="3337560" cy="1143000"/>
          </a:xfrm>
          <a:prstGeom prst="roundRect">
            <a:avLst>
              <a:gd name="adj" fmla="val 6400"/>
            </a:avLst>
          </a:prstGeom>
          <a:solidFill>
            <a:srgbClr val="111827"/>
          </a:solidFill>
          <a:ln w="11430">
            <a:solidFill>
              <a:srgbClr val="22C55E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Trust gap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Transparent dashboards can differentiate</a:t>
            </a:r>
            <a:endParaRPr lang="en-US" sz="1020" dirty="0"/>
          </a:p>
        </p:txBody>
      </p:sp>
      <p:sp>
        <p:nvSpPr>
          <p:cNvPr id="11" name="Text 9"/>
          <p:cNvSpPr/>
          <p:nvPr/>
        </p:nvSpPr>
        <p:spPr>
          <a:xfrm>
            <a:off x="731520" y="3383280"/>
            <a:ext cx="3337560" cy="1143000"/>
          </a:xfrm>
          <a:prstGeom prst="roundRect">
            <a:avLst>
              <a:gd name="adj" fmla="val 6400"/>
            </a:avLst>
          </a:prstGeom>
          <a:solidFill>
            <a:srgbClr val="111827"/>
          </a:solidFill>
          <a:ln w="11430">
            <a:solidFill>
              <a:srgbClr val="8B5CF6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Multi-vertical upside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Revenue diversified across categories</a:t>
            </a:r>
            <a:endParaRPr lang="en-US" sz="1020" dirty="0"/>
          </a:p>
        </p:txBody>
      </p:sp>
      <p:sp>
        <p:nvSpPr>
          <p:cNvPr id="12" name="Text 10"/>
          <p:cNvSpPr/>
          <p:nvPr/>
        </p:nvSpPr>
        <p:spPr>
          <a:xfrm>
            <a:off x="4434840" y="3383280"/>
            <a:ext cx="3337560" cy="1143000"/>
          </a:xfrm>
          <a:prstGeom prst="roundRect">
            <a:avLst>
              <a:gd name="adj" fmla="val 6400"/>
            </a:avLst>
          </a:prstGeom>
          <a:solidFill>
            <a:srgbClr val="111827"/>
          </a:solidFill>
          <a:ln w="11430">
            <a:solidFill>
              <a:srgbClr val="F59E0B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Impact pressure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CSR + institutions demand proof</a:t>
            </a:r>
            <a:endParaRPr lang="en-US" sz="1020" dirty="0"/>
          </a:p>
        </p:txBody>
      </p:sp>
      <p:sp>
        <p:nvSpPr>
          <p:cNvPr id="13" name="Text 11"/>
          <p:cNvSpPr/>
          <p:nvPr/>
        </p:nvSpPr>
        <p:spPr>
          <a:xfrm>
            <a:off x="8138160" y="3383280"/>
            <a:ext cx="3337560" cy="1143000"/>
          </a:xfrm>
          <a:prstGeom prst="roundRect">
            <a:avLst>
              <a:gd name="adj" fmla="val 6400"/>
            </a:avLst>
          </a:prstGeom>
          <a:solidFill>
            <a:srgbClr val="111827"/>
          </a:solidFill>
          <a:ln w="11430">
            <a:solidFill>
              <a:srgbClr val="3B82F6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Community growth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Members can become distributors + leaders</a:t>
            </a:r>
            <a:endParaRPr lang="en-US" sz="1020" dirty="0"/>
          </a:p>
        </p:txBody>
      </p:sp>
      <p:sp>
        <p:nvSpPr>
          <p:cNvPr id="14" name="Text 12"/>
          <p:cNvSpPr/>
          <p:nvPr/>
        </p:nvSpPr>
        <p:spPr>
          <a:xfrm>
            <a:off x="7589520" y="6199632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9CA3AF"/>
                </a:solidFill>
              </a:rPr>
              <a:t>Styflowne × Earnifyy × Mission Virasat</a:t>
            </a:r>
            <a:endParaRPr lang="en-US" sz="750" dirty="0"/>
          </a:p>
        </p:txBody>
      </p:sp>
      <p:sp>
        <p:nvSpPr>
          <p:cNvPr id="15" name="Text 13"/>
          <p:cNvSpPr/>
          <p:nvPr/>
        </p:nvSpPr>
        <p:spPr>
          <a:xfrm>
            <a:off x="11292840" y="6199632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D4AF37"/>
                </a:solidFill>
              </a:rPr>
              <a:t>56</a:t>
            </a:r>
            <a:endParaRPr lang="en-US" sz="750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7">
    <p:bg>
      <p:bgPr>
        <a:solidFill>
          <a:srgbClr val="0A0F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 w="12700">
            <a:solidFill>
              <a:srgbClr val="0A0F1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473952"/>
            <a:ext cx="11064240" cy="0"/>
          </a:xfrm>
          <a:prstGeom prst="line">
            <a:avLst/>
          </a:prstGeom>
          <a:noFill/>
          <a:ln w="1016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6199632"/>
            <a:ext cx="4206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9CA3A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STEPS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310896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D4AF37"/>
                </a:solidFill>
              </a:rPr>
              <a:t>EXECUTION PLAN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66928" y="512064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Immediate 100-day execution sprint</a:t>
            </a:r>
            <a:endParaRPr lang="en-US" sz="2700" dirty="0"/>
          </a:p>
        </p:txBody>
      </p:sp>
      <p:sp>
        <p:nvSpPr>
          <p:cNvPr id="7" name="Text 5"/>
          <p:cNvSpPr/>
          <p:nvPr/>
        </p:nvSpPr>
        <p:spPr>
          <a:xfrm>
            <a:off x="594360" y="1005840"/>
            <a:ext cx="9601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9CA3AF"/>
                </a:solidFill>
              </a:rPr>
              <a:t>Focus on MVP completion, pilot verticals, legal readiness, traction data and investable reporting.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31520" y="1737360"/>
            <a:ext cx="3337560" cy="1143000"/>
          </a:xfrm>
          <a:prstGeom prst="roundRect">
            <a:avLst>
              <a:gd name="adj" fmla="val 6400"/>
            </a:avLst>
          </a:prstGeom>
          <a:solidFill>
            <a:srgbClr val="111827"/>
          </a:solidFill>
          <a:ln w="11430">
            <a:solidFill>
              <a:srgbClr val="D4AF37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1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Finalize constitution + governance</a:t>
            </a:r>
            <a:endParaRPr lang="en-US" sz="1020" dirty="0"/>
          </a:p>
        </p:txBody>
      </p:sp>
      <p:sp>
        <p:nvSpPr>
          <p:cNvPr id="9" name="Text 7"/>
          <p:cNvSpPr/>
          <p:nvPr/>
        </p:nvSpPr>
        <p:spPr>
          <a:xfrm>
            <a:off x="4434840" y="1737360"/>
            <a:ext cx="3337560" cy="1143000"/>
          </a:xfrm>
          <a:prstGeom prst="roundRect">
            <a:avLst>
              <a:gd name="adj" fmla="val 6400"/>
            </a:avLst>
          </a:prstGeom>
          <a:solidFill>
            <a:srgbClr val="111827"/>
          </a:solidFill>
          <a:ln w="11430">
            <a:solidFill>
              <a:srgbClr val="06B6D4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2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Build MVP: onboarding + CRM + learning</a:t>
            </a:r>
            <a:endParaRPr lang="en-US" sz="1020" dirty="0"/>
          </a:p>
        </p:txBody>
      </p:sp>
      <p:sp>
        <p:nvSpPr>
          <p:cNvPr id="10" name="Text 8"/>
          <p:cNvSpPr/>
          <p:nvPr/>
        </p:nvSpPr>
        <p:spPr>
          <a:xfrm>
            <a:off x="8138160" y="1737360"/>
            <a:ext cx="3337560" cy="1143000"/>
          </a:xfrm>
          <a:prstGeom prst="roundRect">
            <a:avLst>
              <a:gd name="adj" fmla="val 6400"/>
            </a:avLst>
          </a:prstGeom>
          <a:solidFill>
            <a:srgbClr val="111827"/>
          </a:solidFill>
          <a:ln w="11430">
            <a:solidFill>
              <a:srgbClr val="22C55E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3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Pilot 3 verticals + Mission Virasat</a:t>
            </a:r>
            <a:endParaRPr lang="en-US" sz="1020" dirty="0"/>
          </a:p>
        </p:txBody>
      </p:sp>
      <p:sp>
        <p:nvSpPr>
          <p:cNvPr id="11" name="Text 9"/>
          <p:cNvSpPr/>
          <p:nvPr/>
        </p:nvSpPr>
        <p:spPr>
          <a:xfrm>
            <a:off x="731520" y="3474720"/>
            <a:ext cx="3337560" cy="1143000"/>
          </a:xfrm>
          <a:prstGeom prst="roundRect">
            <a:avLst>
              <a:gd name="adj" fmla="val 6400"/>
            </a:avLst>
          </a:prstGeom>
          <a:solidFill>
            <a:srgbClr val="111827"/>
          </a:solidFill>
          <a:ln w="11430">
            <a:solidFill>
              <a:srgbClr val="8B5CF6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4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Launch daily live games</a:t>
            </a:r>
            <a:endParaRPr lang="en-US" sz="1020" dirty="0"/>
          </a:p>
        </p:txBody>
      </p:sp>
      <p:sp>
        <p:nvSpPr>
          <p:cNvPr id="12" name="Text 10"/>
          <p:cNvSpPr/>
          <p:nvPr/>
        </p:nvSpPr>
        <p:spPr>
          <a:xfrm>
            <a:off x="4434840" y="3474720"/>
            <a:ext cx="3337560" cy="1143000"/>
          </a:xfrm>
          <a:prstGeom prst="roundRect">
            <a:avLst>
              <a:gd name="adj" fmla="val 6400"/>
            </a:avLst>
          </a:prstGeom>
          <a:solidFill>
            <a:srgbClr val="111827"/>
          </a:solidFill>
          <a:ln w="11430">
            <a:solidFill>
              <a:srgbClr val="F59E0B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5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Set trust/impact dashboards</a:t>
            </a:r>
            <a:endParaRPr lang="en-US" sz="1020" dirty="0"/>
          </a:p>
        </p:txBody>
      </p:sp>
      <p:sp>
        <p:nvSpPr>
          <p:cNvPr id="13" name="Text 11"/>
          <p:cNvSpPr/>
          <p:nvPr/>
        </p:nvSpPr>
        <p:spPr>
          <a:xfrm>
            <a:off x="8138160" y="3474720"/>
            <a:ext cx="3337560" cy="1143000"/>
          </a:xfrm>
          <a:prstGeom prst="roundRect">
            <a:avLst>
              <a:gd name="adj" fmla="val 6400"/>
            </a:avLst>
          </a:prstGeom>
          <a:solidFill>
            <a:srgbClr val="111827"/>
          </a:solidFill>
          <a:ln w="11430">
            <a:solidFill>
              <a:srgbClr val="3B82F6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6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Report traction to investors</a:t>
            </a:r>
            <a:endParaRPr lang="en-US" sz="1020" dirty="0"/>
          </a:p>
        </p:txBody>
      </p:sp>
      <p:sp>
        <p:nvSpPr>
          <p:cNvPr id="14" name="Text 12"/>
          <p:cNvSpPr/>
          <p:nvPr/>
        </p:nvSpPr>
        <p:spPr>
          <a:xfrm>
            <a:off x="7589520" y="6199632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9CA3AF"/>
                </a:solidFill>
              </a:rPr>
              <a:t>Styflowne × Earnifyy × Mission Virasat</a:t>
            </a:r>
            <a:endParaRPr lang="en-US" sz="750" dirty="0"/>
          </a:p>
        </p:txBody>
      </p:sp>
      <p:sp>
        <p:nvSpPr>
          <p:cNvPr id="15" name="Text 13"/>
          <p:cNvSpPr/>
          <p:nvPr/>
        </p:nvSpPr>
        <p:spPr>
          <a:xfrm>
            <a:off x="11292840" y="6199632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D4AF37"/>
                </a:solidFill>
              </a:rPr>
              <a:t>57</a:t>
            </a:r>
            <a:endParaRPr lang="en-US" sz="750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8">
    <p:bg>
      <p:bgPr>
        <a:solidFill>
          <a:srgbClr val="0A0F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 w="12700">
            <a:solidFill>
              <a:srgbClr val="0A0F1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473952"/>
            <a:ext cx="11064240" cy="0"/>
          </a:xfrm>
          <a:prstGeom prst="line">
            <a:avLst/>
          </a:prstGeom>
          <a:noFill/>
          <a:ln w="1016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6199632"/>
            <a:ext cx="4206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9CA3A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CLOSING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749808" y="1463040"/>
            <a:ext cx="10607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F8FAFC"/>
                </a:solidFill>
              </a:rPr>
              <a:t>We are not building another startup.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1234440" y="2468880"/>
            <a:ext cx="9692640" cy="10972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800" dirty="0">
                <a:solidFill>
                  <a:srgbClr val="9CA3AF"/>
                </a:solidFill>
              </a:rPr>
              <a:t>We are building the operating system for human growth — where businesses scale, people learn, AI empowers, families become stronger and every success creates measurable social impact.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280160" y="4526280"/>
            <a:ext cx="9601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D4AF37"/>
                </a:solidFill>
              </a:rPr>
              <a:t>STYFLOWNE  ×  EARNIFYY  ×  MISSION VIRASAT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7589520" y="6199632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9CA3AF"/>
                </a:solidFill>
              </a:rPr>
              <a:t>Styflowne × Earnifyy × Mission Virasat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11292840" y="6199632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D4AF37"/>
                </a:solidFill>
              </a:rPr>
              <a:t>58</a:t>
            </a:r>
            <a:endParaRPr lang="en-US" sz="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0F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 w="12700">
            <a:solidFill>
              <a:srgbClr val="0A0F1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473952"/>
            <a:ext cx="11064240" cy="0"/>
          </a:xfrm>
          <a:prstGeom prst="line">
            <a:avLst/>
          </a:prstGeom>
          <a:noFill/>
          <a:ln w="1016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6199632"/>
            <a:ext cx="4206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9CA3A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ARCHITECTURE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310896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D4AF37"/>
                </a:solidFill>
              </a:rPr>
              <a:t>BRAND ARCHITECTURE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66928" y="512064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Three brands. One ecosystem.</a:t>
            </a:r>
            <a:endParaRPr lang="en-US" sz="2700" dirty="0"/>
          </a:p>
        </p:txBody>
      </p:sp>
      <p:sp>
        <p:nvSpPr>
          <p:cNvPr id="7" name="Text 5"/>
          <p:cNvSpPr/>
          <p:nvPr/>
        </p:nvSpPr>
        <p:spPr>
          <a:xfrm>
            <a:off x="594360" y="1005840"/>
            <a:ext cx="9601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9CA3AF"/>
                </a:solidFill>
              </a:rPr>
              <a:t>Styflowne provides corporate infrastructure; Earnifyy powers growth; Mission Virasat converts growth into measurable impact.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31520" y="1600200"/>
            <a:ext cx="3383280" cy="3474720"/>
          </a:xfrm>
          <a:prstGeom prst="roundRect">
            <a:avLst>
              <a:gd name="adj" fmla="val 2162"/>
            </a:avLst>
          </a:prstGeom>
          <a:solidFill>
            <a:srgbClr val="111827"/>
          </a:solidFill>
          <a:ln w="11430">
            <a:solidFill>
              <a:srgbClr val="D4AF37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Styflowne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Parent company for business infrastructure, governance, partnerships, technology, operations and compliance.</a:t>
            </a:r>
            <a:endParaRPr lang="en-US" sz="1020" dirty="0"/>
          </a:p>
        </p:txBody>
      </p:sp>
      <p:sp>
        <p:nvSpPr>
          <p:cNvPr id="9" name="Text 7"/>
          <p:cNvSpPr/>
          <p:nvPr/>
        </p:nvSpPr>
        <p:spPr>
          <a:xfrm>
            <a:off x="4416552" y="1600200"/>
            <a:ext cx="3383280" cy="3474720"/>
          </a:xfrm>
          <a:prstGeom prst="roundRect">
            <a:avLst>
              <a:gd name="adj" fmla="val 2162"/>
            </a:avLst>
          </a:prstGeom>
          <a:solidFill>
            <a:srgbClr val="111827"/>
          </a:solidFill>
          <a:ln w="11430">
            <a:solidFill>
              <a:srgbClr val="06B6D4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Earnifyy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AI-powered growth platform for learning, CRM, marketplace, automation, scoring, wallets and member journeys.</a:t>
            </a:r>
            <a:endParaRPr lang="en-US" sz="1020" dirty="0"/>
          </a:p>
        </p:txBody>
      </p:sp>
      <p:sp>
        <p:nvSpPr>
          <p:cNvPr id="10" name="Text 8"/>
          <p:cNvSpPr/>
          <p:nvPr/>
        </p:nvSpPr>
        <p:spPr>
          <a:xfrm>
            <a:off x="8101584" y="1600200"/>
            <a:ext cx="3383280" cy="3474720"/>
          </a:xfrm>
          <a:prstGeom prst="roundRect">
            <a:avLst>
              <a:gd name="adj" fmla="val 2162"/>
            </a:avLst>
          </a:prstGeom>
          <a:solidFill>
            <a:srgbClr val="111827"/>
          </a:solidFill>
          <a:ln w="11430">
            <a:solidFill>
              <a:srgbClr val="22C55E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Mission Virasat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Social impact engine for family empowerment, education, employment, entrepreneurship and community development.</a:t>
            </a:r>
            <a:endParaRPr lang="en-US" sz="1020" dirty="0"/>
          </a:p>
        </p:txBody>
      </p:sp>
      <p:sp>
        <p:nvSpPr>
          <p:cNvPr id="11" name="Text 9"/>
          <p:cNvSpPr/>
          <p:nvPr/>
        </p:nvSpPr>
        <p:spPr>
          <a:xfrm>
            <a:off x="7589520" y="6199632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9CA3AF"/>
                </a:solidFill>
              </a:rPr>
              <a:t>Styflowne × Earnifyy × Mission Virasat</a:t>
            </a:r>
            <a:endParaRPr lang="en-US" sz="750" dirty="0"/>
          </a:p>
        </p:txBody>
      </p:sp>
      <p:sp>
        <p:nvSpPr>
          <p:cNvPr id="12" name="Text 10"/>
          <p:cNvSpPr/>
          <p:nvPr/>
        </p:nvSpPr>
        <p:spPr>
          <a:xfrm>
            <a:off x="11292840" y="6199632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D4AF37"/>
                </a:solidFill>
              </a:rPr>
              <a:t>06</a:t>
            </a:r>
            <a:endParaRPr lang="en-US" sz="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0F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 w="12700">
            <a:solidFill>
              <a:srgbClr val="0A0F1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473952"/>
            <a:ext cx="11064240" cy="0"/>
          </a:xfrm>
          <a:prstGeom prst="line">
            <a:avLst/>
          </a:prstGeom>
          <a:noFill/>
          <a:ln w="1016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6199632"/>
            <a:ext cx="4206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9CA3A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ECOSYSTEM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310896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D4AF37"/>
                </a:solidFill>
              </a:rPr>
              <a:t>VERTICALS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66928" y="512064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12+ verticals connected by the same operating principles</a:t>
            </a:r>
            <a:endParaRPr lang="en-US" sz="2700" dirty="0"/>
          </a:p>
        </p:txBody>
      </p:sp>
      <p:sp>
        <p:nvSpPr>
          <p:cNvPr id="7" name="Text 5"/>
          <p:cNvSpPr/>
          <p:nvPr/>
        </p:nvSpPr>
        <p:spPr>
          <a:xfrm>
            <a:off x="594360" y="1005840"/>
            <a:ext cx="9601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9CA3AF"/>
                </a:solidFill>
              </a:rPr>
              <a:t>Each vertical has its own workflow, KPIs, compliance and AI support — but one integrated member profile and trust engine.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640080" y="1508760"/>
            <a:ext cx="2560320" cy="960120"/>
          </a:xfrm>
          <a:prstGeom prst="roundRect">
            <a:avLst>
              <a:gd name="adj" fmla="val 7619"/>
            </a:avLst>
          </a:prstGeom>
          <a:solidFill>
            <a:srgbClr val="111827"/>
          </a:solidFill>
          <a:ln w="11430">
            <a:solidFill>
              <a:srgbClr val="D4AF37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Real Estate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Workflow · AI · Revenue · Impact</a:t>
            </a:r>
            <a:endParaRPr lang="en-US" sz="1020" dirty="0"/>
          </a:p>
        </p:txBody>
      </p:sp>
      <p:sp>
        <p:nvSpPr>
          <p:cNvPr id="9" name="Text 7"/>
          <p:cNvSpPr/>
          <p:nvPr/>
        </p:nvSpPr>
        <p:spPr>
          <a:xfrm>
            <a:off x="3520440" y="1508760"/>
            <a:ext cx="2560320" cy="960120"/>
          </a:xfrm>
          <a:prstGeom prst="roundRect">
            <a:avLst>
              <a:gd name="adj" fmla="val 7619"/>
            </a:avLst>
          </a:prstGeom>
          <a:solidFill>
            <a:srgbClr val="111827"/>
          </a:solidFill>
          <a:ln w="11430">
            <a:solidFill>
              <a:srgbClr val="3B82F6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Finance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Workflow · AI · Revenue · Impact</a:t>
            </a:r>
            <a:endParaRPr lang="en-US" sz="1020" dirty="0"/>
          </a:p>
        </p:txBody>
      </p:sp>
      <p:sp>
        <p:nvSpPr>
          <p:cNvPr id="10" name="Text 8"/>
          <p:cNvSpPr/>
          <p:nvPr/>
        </p:nvSpPr>
        <p:spPr>
          <a:xfrm>
            <a:off x="6400800" y="1508760"/>
            <a:ext cx="2560320" cy="960120"/>
          </a:xfrm>
          <a:prstGeom prst="roundRect">
            <a:avLst>
              <a:gd name="adj" fmla="val 7619"/>
            </a:avLst>
          </a:prstGeom>
          <a:solidFill>
            <a:srgbClr val="111827"/>
          </a:solidFill>
          <a:ln w="11430">
            <a:solidFill>
              <a:srgbClr val="22C55E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Export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Workflow · AI · Revenue · Impact</a:t>
            </a:r>
            <a:endParaRPr lang="en-US" sz="1020" dirty="0"/>
          </a:p>
        </p:txBody>
      </p:sp>
      <p:sp>
        <p:nvSpPr>
          <p:cNvPr id="11" name="Text 9"/>
          <p:cNvSpPr/>
          <p:nvPr/>
        </p:nvSpPr>
        <p:spPr>
          <a:xfrm>
            <a:off x="9281160" y="1508760"/>
            <a:ext cx="2560320" cy="960120"/>
          </a:xfrm>
          <a:prstGeom prst="roundRect">
            <a:avLst>
              <a:gd name="adj" fmla="val 7619"/>
            </a:avLst>
          </a:prstGeom>
          <a:solidFill>
            <a:srgbClr val="111827"/>
          </a:solidFill>
          <a:ln w="11430">
            <a:solidFill>
              <a:srgbClr val="8B5CF6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FMCG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Workflow · AI · Revenue · Impact</a:t>
            </a:r>
            <a:endParaRPr lang="en-US" sz="1020" dirty="0"/>
          </a:p>
        </p:txBody>
      </p:sp>
      <p:sp>
        <p:nvSpPr>
          <p:cNvPr id="12" name="Text 10"/>
          <p:cNvSpPr/>
          <p:nvPr/>
        </p:nvSpPr>
        <p:spPr>
          <a:xfrm>
            <a:off x="640080" y="2807208"/>
            <a:ext cx="2560320" cy="960120"/>
          </a:xfrm>
          <a:prstGeom prst="roundRect">
            <a:avLst>
              <a:gd name="adj" fmla="val 7619"/>
            </a:avLst>
          </a:prstGeom>
          <a:solidFill>
            <a:srgbClr val="111827"/>
          </a:solidFill>
          <a:ln w="11430">
            <a:solidFill>
              <a:srgbClr val="D4AF37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Publishing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Workflow · AI · Revenue · Impact</a:t>
            </a:r>
            <a:endParaRPr lang="en-US" sz="1020" dirty="0"/>
          </a:p>
        </p:txBody>
      </p:sp>
      <p:sp>
        <p:nvSpPr>
          <p:cNvPr id="13" name="Text 11"/>
          <p:cNvSpPr/>
          <p:nvPr/>
        </p:nvSpPr>
        <p:spPr>
          <a:xfrm>
            <a:off x="3520440" y="2807208"/>
            <a:ext cx="2560320" cy="960120"/>
          </a:xfrm>
          <a:prstGeom prst="roundRect">
            <a:avLst>
              <a:gd name="adj" fmla="val 7619"/>
            </a:avLst>
          </a:prstGeom>
          <a:solidFill>
            <a:srgbClr val="111827"/>
          </a:solidFill>
          <a:ln w="11430">
            <a:solidFill>
              <a:srgbClr val="3B82F6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Academy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Workflow · AI · Revenue · Impact</a:t>
            </a:r>
            <a:endParaRPr lang="en-US" sz="1020" dirty="0"/>
          </a:p>
        </p:txBody>
      </p:sp>
      <p:sp>
        <p:nvSpPr>
          <p:cNvPr id="14" name="Text 12"/>
          <p:cNvSpPr/>
          <p:nvPr/>
        </p:nvSpPr>
        <p:spPr>
          <a:xfrm>
            <a:off x="6400800" y="2807208"/>
            <a:ext cx="2560320" cy="960120"/>
          </a:xfrm>
          <a:prstGeom prst="roundRect">
            <a:avLst>
              <a:gd name="adj" fmla="val 7619"/>
            </a:avLst>
          </a:prstGeom>
          <a:solidFill>
            <a:srgbClr val="111827"/>
          </a:solidFill>
          <a:ln w="11430">
            <a:solidFill>
              <a:srgbClr val="22C55E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Film &amp; Events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Workflow · AI · Revenue · Impact</a:t>
            </a:r>
            <a:endParaRPr lang="en-US" sz="1020" dirty="0"/>
          </a:p>
        </p:txBody>
      </p:sp>
      <p:sp>
        <p:nvSpPr>
          <p:cNvPr id="15" name="Text 13"/>
          <p:cNvSpPr/>
          <p:nvPr/>
        </p:nvSpPr>
        <p:spPr>
          <a:xfrm>
            <a:off x="9281160" y="2807208"/>
            <a:ext cx="2560320" cy="960120"/>
          </a:xfrm>
          <a:prstGeom prst="roundRect">
            <a:avLst>
              <a:gd name="adj" fmla="val 7619"/>
            </a:avLst>
          </a:prstGeom>
          <a:solidFill>
            <a:srgbClr val="111827"/>
          </a:solidFill>
          <a:ln w="11430">
            <a:solidFill>
              <a:srgbClr val="8B5CF6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Water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Workflow · AI · Revenue · Impact</a:t>
            </a:r>
            <a:endParaRPr lang="en-US" sz="1020" dirty="0"/>
          </a:p>
        </p:txBody>
      </p:sp>
      <p:sp>
        <p:nvSpPr>
          <p:cNvPr id="16" name="Text 14"/>
          <p:cNvSpPr/>
          <p:nvPr/>
        </p:nvSpPr>
        <p:spPr>
          <a:xfrm>
            <a:off x="640080" y="4105656"/>
            <a:ext cx="2560320" cy="960120"/>
          </a:xfrm>
          <a:prstGeom prst="roundRect">
            <a:avLst>
              <a:gd name="adj" fmla="val 7619"/>
            </a:avLst>
          </a:prstGeom>
          <a:solidFill>
            <a:srgbClr val="111827"/>
          </a:solidFill>
          <a:ln w="11430">
            <a:solidFill>
              <a:srgbClr val="D4AF37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Hospitality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Workflow · AI · Revenue · Impact</a:t>
            </a:r>
            <a:endParaRPr lang="en-US" sz="1020" dirty="0"/>
          </a:p>
        </p:txBody>
      </p:sp>
      <p:sp>
        <p:nvSpPr>
          <p:cNvPr id="17" name="Text 15"/>
          <p:cNvSpPr/>
          <p:nvPr/>
        </p:nvSpPr>
        <p:spPr>
          <a:xfrm>
            <a:off x="3520440" y="4105656"/>
            <a:ext cx="2560320" cy="960120"/>
          </a:xfrm>
          <a:prstGeom prst="roundRect">
            <a:avLst>
              <a:gd name="adj" fmla="val 7619"/>
            </a:avLst>
          </a:prstGeom>
          <a:solidFill>
            <a:srgbClr val="111827"/>
          </a:solidFill>
          <a:ln w="11430">
            <a:solidFill>
              <a:srgbClr val="3B82F6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Mobility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Workflow · AI · Revenue · Impact</a:t>
            </a:r>
            <a:endParaRPr lang="en-US" sz="1020" dirty="0"/>
          </a:p>
        </p:txBody>
      </p:sp>
      <p:sp>
        <p:nvSpPr>
          <p:cNvPr id="18" name="Text 16"/>
          <p:cNvSpPr/>
          <p:nvPr/>
        </p:nvSpPr>
        <p:spPr>
          <a:xfrm>
            <a:off x="6400800" y="4105656"/>
            <a:ext cx="2560320" cy="960120"/>
          </a:xfrm>
          <a:prstGeom prst="roundRect">
            <a:avLst>
              <a:gd name="adj" fmla="val 7619"/>
            </a:avLst>
          </a:prstGeom>
          <a:solidFill>
            <a:srgbClr val="111827"/>
          </a:solidFill>
          <a:ln w="11430">
            <a:solidFill>
              <a:srgbClr val="22C55E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AI &amp; Tech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Workflow · AI · Revenue · Impact</a:t>
            </a:r>
            <a:endParaRPr lang="en-US" sz="1020" dirty="0"/>
          </a:p>
        </p:txBody>
      </p:sp>
      <p:sp>
        <p:nvSpPr>
          <p:cNvPr id="19" name="Text 17"/>
          <p:cNvSpPr/>
          <p:nvPr/>
        </p:nvSpPr>
        <p:spPr>
          <a:xfrm>
            <a:off x="9281160" y="4105656"/>
            <a:ext cx="2560320" cy="960120"/>
          </a:xfrm>
          <a:prstGeom prst="roundRect">
            <a:avLst>
              <a:gd name="adj" fmla="val 7619"/>
            </a:avLst>
          </a:prstGeom>
          <a:solidFill>
            <a:srgbClr val="111827"/>
          </a:solidFill>
          <a:ln w="11430">
            <a:solidFill>
              <a:srgbClr val="8B5CF6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Mission Virasat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Workflow · AI · Revenue · Impact</a:t>
            </a:r>
            <a:endParaRPr lang="en-US" sz="1020" dirty="0"/>
          </a:p>
        </p:txBody>
      </p:sp>
      <p:sp>
        <p:nvSpPr>
          <p:cNvPr id="20" name="Text 18"/>
          <p:cNvSpPr/>
          <p:nvPr/>
        </p:nvSpPr>
        <p:spPr>
          <a:xfrm>
            <a:off x="7589520" y="6199632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9CA3AF"/>
                </a:solidFill>
              </a:rPr>
              <a:t>Styflowne × Earnifyy × Mission Virasat</a:t>
            </a:r>
            <a:endParaRPr lang="en-US" sz="750" dirty="0"/>
          </a:p>
        </p:txBody>
      </p:sp>
      <p:sp>
        <p:nvSpPr>
          <p:cNvPr id="21" name="Text 19"/>
          <p:cNvSpPr/>
          <p:nvPr/>
        </p:nvSpPr>
        <p:spPr>
          <a:xfrm>
            <a:off x="11292840" y="6199632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D4AF37"/>
                </a:solidFill>
              </a:rPr>
              <a:t>07</a:t>
            </a:r>
            <a:endParaRPr lang="en-US" sz="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0F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 w="12700">
            <a:solidFill>
              <a:srgbClr val="0A0F1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473952"/>
            <a:ext cx="11064240" cy="0"/>
          </a:xfrm>
          <a:prstGeom prst="line">
            <a:avLst/>
          </a:prstGeom>
          <a:noFill/>
          <a:ln w="1016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6199632"/>
            <a:ext cx="4206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9CA3A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MEMBER JOURNEY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310896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D4AF37"/>
                </a:solidFill>
              </a:rPr>
              <a:t>HUMAN GROWTH LOOP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66928" y="512064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From learner to ecosystem builder</a:t>
            </a:r>
            <a:endParaRPr lang="en-US" sz="2700" dirty="0"/>
          </a:p>
        </p:txBody>
      </p:sp>
      <p:sp>
        <p:nvSpPr>
          <p:cNvPr id="7" name="Text 5"/>
          <p:cNvSpPr/>
          <p:nvPr/>
        </p:nvSpPr>
        <p:spPr>
          <a:xfrm>
            <a:off x="594360" y="1005840"/>
            <a:ext cx="9601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9CA3AF"/>
                </a:solidFill>
              </a:rPr>
              <a:t>Every member progresses through learning, practice, field work, earning, leadership and social responsibility.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685800" y="1874520"/>
            <a:ext cx="1106424" cy="566928"/>
          </a:xfrm>
          <a:prstGeom prst="roundRect">
            <a:avLst>
              <a:gd name="adj" fmla="val 12903"/>
            </a:avLst>
          </a:prstGeom>
          <a:solidFill>
            <a:srgbClr val="111827"/>
          </a:solidFill>
          <a:ln w="10160">
            <a:solidFill>
              <a:srgbClr val="D4AF37">
                <a:alpha val="70000"/>
              </a:srgbClr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8FAFC"/>
                </a:solidFill>
              </a:rPr>
              <a:t>Discover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1810512" y="2157984"/>
            <a:ext cx="73152" cy="0"/>
          </a:xfrm>
          <a:prstGeom prst="line">
            <a:avLst/>
          </a:prstGeom>
          <a:noFill/>
          <a:ln w="10160">
            <a:solidFill>
              <a:srgbClr val="D4AF37"/>
            </a:solidFill>
            <a:prstDash val="solid"/>
            <a:headEnd type="none"/>
            <a:tailEnd type="triangle"/>
          </a:ln>
        </p:spPr>
      </p:sp>
      <p:sp>
        <p:nvSpPr>
          <p:cNvPr id="10" name="Text 8"/>
          <p:cNvSpPr/>
          <p:nvPr/>
        </p:nvSpPr>
        <p:spPr>
          <a:xfrm>
            <a:off x="1901952" y="1874520"/>
            <a:ext cx="1106424" cy="566928"/>
          </a:xfrm>
          <a:prstGeom prst="roundRect">
            <a:avLst>
              <a:gd name="adj" fmla="val 12903"/>
            </a:avLst>
          </a:prstGeom>
          <a:solidFill>
            <a:srgbClr val="111827"/>
          </a:solidFill>
          <a:ln w="10160">
            <a:solidFill>
              <a:srgbClr val="D4AF37">
                <a:alpha val="70000"/>
              </a:srgbClr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8FAFC"/>
                </a:solidFill>
              </a:rPr>
              <a:t>Onboard</a:t>
            </a:r>
            <a:endParaRPr lang="en-US" sz="850" dirty="0"/>
          </a:p>
        </p:txBody>
      </p:sp>
      <p:sp>
        <p:nvSpPr>
          <p:cNvPr id="11" name="Shape 9"/>
          <p:cNvSpPr/>
          <p:nvPr/>
        </p:nvSpPr>
        <p:spPr>
          <a:xfrm>
            <a:off x="3026664" y="2157984"/>
            <a:ext cx="73152" cy="0"/>
          </a:xfrm>
          <a:prstGeom prst="line">
            <a:avLst/>
          </a:prstGeom>
          <a:noFill/>
          <a:ln w="10160">
            <a:solidFill>
              <a:srgbClr val="D4AF37"/>
            </a:solidFill>
            <a:prstDash val="solid"/>
            <a:headEnd type="none"/>
            <a:tailEnd type="triangle"/>
          </a:ln>
        </p:spPr>
      </p:sp>
      <p:sp>
        <p:nvSpPr>
          <p:cNvPr id="12" name="Text 10"/>
          <p:cNvSpPr/>
          <p:nvPr/>
        </p:nvSpPr>
        <p:spPr>
          <a:xfrm>
            <a:off x="3118104" y="1874520"/>
            <a:ext cx="1106424" cy="566928"/>
          </a:xfrm>
          <a:prstGeom prst="roundRect">
            <a:avLst>
              <a:gd name="adj" fmla="val 12903"/>
            </a:avLst>
          </a:prstGeom>
          <a:solidFill>
            <a:srgbClr val="111827"/>
          </a:solidFill>
          <a:ln w="10160">
            <a:solidFill>
              <a:srgbClr val="D4AF37">
                <a:alpha val="70000"/>
              </a:srgbClr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8FAFC"/>
                </a:solidFill>
              </a:rPr>
              <a:t>Learn</a:t>
            </a:r>
            <a:endParaRPr lang="en-US" sz="850" dirty="0"/>
          </a:p>
        </p:txBody>
      </p:sp>
      <p:sp>
        <p:nvSpPr>
          <p:cNvPr id="13" name="Shape 11"/>
          <p:cNvSpPr/>
          <p:nvPr/>
        </p:nvSpPr>
        <p:spPr>
          <a:xfrm>
            <a:off x="4242816" y="2157984"/>
            <a:ext cx="73152" cy="0"/>
          </a:xfrm>
          <a:prstGeom prst="line">
            <a:avLst/>
          </a:prstGeom>
          <a:noFill/>
          <a:ln w="10160">
            <a:solidFill>
              <a:srgbClr val="D4AF37"/>
            </a:solidFill>
            <a:prstDash val="solid"/>
            <a:headEnd type="none"/>
            <a:tailEnd type="triangle"/>
          </a:ln>
        </p:spPr>
      </p:sp>
      <p:sp>
        <p:nvSpPr>
          <p:cNvPr id="14" name="Text 12"/>
          <p:cNvSpPr/>
          <p:nvPr/>
        </p:nvSpPr>
        <p:spPr>
          <a:xfrm>
            <a:off x="4334256" y="1874520"/>
            <a:ext cx="1106424" cy="566928"/>
          </a:xfrm>
          <a:prstGeom prst="roundRect">
            <a:avLst>
              <a:gd name="adj" fmla="val 12903"/>
            </a:avLst>
          </a:prstGeom>
          <a:solidFill>
            <a:srgbClr val="111827"/>
          </a:solidFill>
          <a:ln w="10160">
            <a:solidFill>
              <a:srgbClr val="D4AF37">
                <a:alpha val="70000"/>
              </a:srgbClr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8FAFC"/>
                </a:solidFill>
              </a:rPr>
              <a:t>Practice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5458968" y="2157984"/>
            <a:ext cx="73152" cy="0"/>
          </a:xfrm>
          <a:prstGeom prst="line">
            <a:avLst/>
          </a:prstGeom>
          <a:noFill/>
          <a:ln w="10160">
            <a:solidFill>
              <a:srgbClr val="D4AF37"/>
            </a:solidFill>
            <a:prstDash val="solid"/>
            <a:headEnd type="none"/>
            <a:tailEnd type="triangle"/>
          </a:ln>
        </p:spPr>
      </p:sp>
      <p:sp>
        <p:nvSpPr>
          <p:cNvPr id="16" name="Text 14"/>
          <p:cNvSpPr/>
          <p:nvPr/>
        </p:nvSpPr>
        <p:spPr>
          <a:xfrm>
            <a:off x="5550408" y="1874520"/>
            <a:ext cx="1106424" cy="566928"/>
          </a:xfrm>
          <a:prstGeom prst="roundRect">
            <a:avLst>
              <a:gd name="adj" fmla="val 12903"/>
            </a:avLst>
          </a:prstGeom>
          <a:solidFill>
            <a:srgbClr val="111827"/>
          </a:solidFill>
          <a:ln w="10160">
            <a:solidFill>
              <a:srgbClr val="D4AF37">
                <a:alpha val="70000"/>
              </a:srgbClr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8FAFC"/>
                </a:solidFill>
              </a:rPr>
              <a:t>Client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6675120" y="2157984"/>
            <a:ext cx="73152" cy="0"/>
          </a:xfrm>
          <a:prstGeom prst="line">
            <a:avLst/>
          </a:prstGeom>
          <a:noFill/>
          <a:ln w="10160">
            <a:solidFill>
              <a:srgbClr val="D4AF37"/>
            </a:solidFill>
            <a:prstDash val="solid"/>
            <a:headEnd type="none"/>
            <a:tailEnd type="triangle"/>
          </a:ln>
        </p:spPr>
      </p:sp>
      <p:sp>
        <p:nvSpPr>
          <p:cNvPr id="18" name="Text 16"/>
          <p:cNvSpPr/>
          <p:nvPr/>
        </p:nvSpPr>
        <p:spPr>
          <a:xfrm>
            <a:off x="6766560" y="1874520"/>
            <a:ext cx="1106424" cy="566928"/>
          </a:xfrm>
          <a:prstGeom prst="roundRect">
            <a:avLst>
              <a:gd name="adj" fmla="val 12903"/>
            </a:avLst>
          </a:prstGeom>
          <a:solidFill>
            <a:srgbClr val="111827"/>
          </a:solidFill>
          <a:ln w="10160">
            <a:solidFill>
              <a:srgbClr val="D4AF37">
                <a:alpha val="70000"/>
              </a:srgbClr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8FAFC"/>
                </a:solidFill>
              </a:rPr>
              <a:t>Earn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7891272" y="2157984"/>
            <a:ext cx="73152" cy="0"/>
          </a:xfrm>
          <a:prstGeom prst="line">
            <a:avLst/>
          </a:prstGeom>
          <a:noFill/>
          <a:ln w="10160">
            <a:solidFill>
              <a:srgbClr val="D4AF37"/>
            </a:solidFill>
            <a:prstDash val="solid"/>
            <a:headEnd type="none"/>
            <a:tailEnd type="triangle"/>
          </a:ln>
        </p:spPr>
      </p:sp>
      <p:sp>
        <p:nvSpPr>
          <p:cNvPr id="20" name="Text 18"/>
          <p:cNvSpPr/>
          <p:nvPr/>
        </p:nvSpPr>
        <p:spPr>
          <a:xfrm>
            <a:off x="7982712" y="1874520"/>
            <a:ext cx="1106424" cy="566928"/>
          </a:xfrm>
          <a:prstGeom prst="roundRect">
            <a:avLst>
              <a:gd name="adj" fmla="val 12903"/>
            </a:avLst>
          </a:prstGeom>
          <a:solidFill>
            <a:srgbClr val="111827"/>
          </a:solidFill>
          <a:ln w="10160">
            <a:solidFill>
              <a:srgbClr val="D4AF37">
                <a:alpha val="70000"/>
              </a:srgbClr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8FAFC"/>
                </a:solidFill>
              </a:rPr>
              <a:t>Lead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9107424" y="2157984"/>
            <a:ext cx="73152" cy="0"/>
          </a:xfrm>
          <a:prstGeom prst="line">
            <a:avLst/>
          </a:prstGeom>
          <a:noFill/>
          <a:ln w="10160">
            <a:solidFill>
              <a:srgbClr val="D4AF37"/>
            </a:solidFill>
            <a:prstDash val="solid"/>
            <a:headEnd type="none"/>
            <a:tailEnd type="triangle"/>
          </a:ln>
        </p:spPr>
      </p:sp>
      <p:sp>
        <p:nvSpPr>
          <p:cNvPr id="22" name="Text 20"/>
          <p:cNvSpPr/>
          <p:nvPr/>
        </p:nvSpPr>
        <p:spPr>
          <a:xfrm>
            <a:off x="9198864" y="1874520"/>
            <a:ext cx="1106424" cy="566928"/>
          </a:xfrm>
          <a:prstGeom prst="roundRect">
            <a:avLst>
              <a:gd name="adj" fmla="val 12903"/>
            </a:avLst>
          </a:prstGeom>
          <a:solidFill>
            <a:srgbClr val="111827"/>
          </a:solidFill>
          <a:ln w="10160">
            <a:solidFill>
              <a:srgbClr val="D4AF37">
                <a:alpha val="70000"/>
              </a:srgbClr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8FAFC"/>
                </a:solidFill>
              </a:rPr>
              <a:t>Mentor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10323576" y="2157984"/>
            <a:ext cx="73152" cy="0"/>
          </a:xfrm>
          <a:prstGeom prst="line">
            <a:avLst/>
          </a:prstGeom>
          <a:noFill/>
          <a:ln w="10160">
            <a:solidFill>
              <a:srgbClr val="D4AF37"/>
            </a:solidFill>
            <a:prstDash val="solid"/>
            <a:headEnd type="none"/>
            <a:tailEnd type="triangle"/>
          </a:ln>
        </p:spPr>
      </p:sp>
      <p:sp>
        <p:nvSpPr>
          <p:cNvPr id="24" name="Text 22"/>
          <p:cNvSpPr/>
          <p:nvPr/>
        </p:nvSpPr>
        <p:spPr>
          <a:xfrm>
            <a:off x="10415016" y="1874520"/>
            <a:ext cx="1106424" cy="566928"/>
          </a:xfrm>
          <a:prstGeom prst="roundRect">
            <a:avLst>
              <a:gd name="adj" fmla="val 12903"/>
            </a:avLst>
          </a:prstGeom>
          <a:solidFill>
            <a:srgbClr val="111827"/>
          </a:solidFill>
          <a:ln w="10160">
            <a:solidFill>
              <a:srgbClr val="D4AF37">
                <a:alpha val="70000"/>
              </a:srgbClr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8FAFC"/>
                </a:solidFill>
              </a:rPr>
              <a:t>Impact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914400" y="2971800"/>
            <a:ext cx="10332720" cy="1417320"/>
          </a:xfrm>
          <a:prstGeom prst="roundRect">
            <a:avLst>
              <a:gd name="adj" fmla="val 5161"/>
            </a:avLst>
          </a:prstGeom>
          <a:solidFill>
            <a:srgbClr val="111827"/>
          </a:solidFill>
          <a:ln w="11430">
            <a:solidFill>
              <a:srgbClr val="06B6D4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Core insight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Earnifyy should not measure success only by income. The full growth index includes business performance, trust, learning, leadership, innovation and social impact.</a:t>
            </a:r>
            <a:endParaRPr lang="en-US" sz="1020" dirty="0"/>
          </a:p>
        </p:txBody>
      </p:sp>
      <p:sp>
        <p:nvSpPr>
          <p:cNvPr id="26" name="Text 24"/>
          <p:cNvSpPr/>
          <p:nvPr/>
        </p:nvSpPr>
        <p:spPr>
          <a:xfrm>
            <a:off x="914400" y="4617720"/>
            <a:ext cx="10332720" cy="868680"/>
          </a:xfrm>
          <a:prstGeom prst="roundRect">
            <a:avLst>
              <a:gd name="adj" fmla="val 8421"/>
            </a:avLst>
          </a:prstGeom>
          <a:solidFill>
            <a:srgbClr val="111827"/>
          </a:solidFill>
          <a:ln w="11430">
            <a:solidFill>
              <a:srgbClr val="22C55E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Operating rule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No one “graduates” permanently. Every member levels up continuously through verified contribution and real-world capability.</a:t>
            </a:r>
            <a:endParaRPr lang="en-US" sz="1020" dirty="0"/>
          </a:p>
        </p:txBody>
      </p:sp>
      <p:sp>
        <p:nvSpPr>
          <p:cNvPr id="27" name="Text 25"/>
          <p:cNvSpPr/>
          <p:nvPr/>
        </p:nvSpPr>
        <p:spPr>
          <a:xfrm>
            <a:off x="7589520" y="6199632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9CA3AF"/>
                </a:solidFill>
              </a:rPr>
              <a:t>Styflowne × Earnifyy × Mission Virasat</a:t>
            </a:r>
            <a:endParaRPr lang="en-US" sz="750" dirty="0"/>
          </a:p>
        </p:txBody>
      </p:sp>
      <p:sp>
        <p:nvSpPr>
          <p:cNvPr id="28" name="Text 26"/>
          <p:cNvSpPr/>
          <p:nvPr/>
        </p:nvSpPr>
        <p:spPr>
          <a:xfrm>
            <a:off x="11292840" y="6199632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D4AF37"/>
                </a:solidFill>
              </a:rPr>
              <a:t>08</a:t>
            </a:r>
            <a:endParaRPr lang="en-US" sz="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A0F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 w="12700">
            <a:solidFill>
              <a:srgbClr val="0A0F1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473952"/>
            <a:ext cx="11064240" cy="0"/>
          </a:xfrm>
          <a:prstGeom prst="line">
            <a:avLst/>
          </a:prstGeom>
          <a:noFill/>
          <a:ln w="10160">
            <a:solidFill>
              <a:srgbClr val="D4AF37">
                <a:alpha val="4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6199632"/>
            <a:ext cx="4206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9CA3A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ARCHITECTURE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310896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D4AF37"/>
                </a:solidFill>
              </a:rPr>
              <a:t>AI CORE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66928" y="512064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AI is the operating layer — not the decision-maker</a:t>
            </a:r>
            <a:endParaRPr lang="en-US" sz="2700" dirty="0"/>
          </a:p>
        </p:txBody>
      </p:sp>
      <p:sp>
        <p:nvSpPr>
          <p:cNvPr id="7" name="Text 5"/>
          <p:cNvSpPr/>
          <p:nvPr/>
        </p:nvSpPr>
        <p:spPr>
          <a:xfrm>
            <a:off x="594360" y="1005840"/>
            <a:ext cx="9601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9CA3AF"/>
                </a:solidFill>
              </a:rPr>
              <a:t>AI supports training, CRM, risk, research and coaching while humans remain accountable for final decisions.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31520" y="1600200"/>
            <a:ext cx="2560320" cy="1051560"/>
          </a:xfrm>
          <a:prstGeom prst="roundRect">
            <a:avLst>
              <a:gd name="adj" fmla="val 6957"/>
            </a:avLst>
          </a:prstGeom>
          <a:solidFill>
            <a:srgbClr val="111827"/>
          </a:solidFill>
          <a:ln w="11430">
            <a:solidFill>
              <a:srgbClr val="D4AF37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AI Trainer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Courses + quizzes</a:t>
            </a:r>
            <a:endParaRPr lang="en-US" sz="1020" dirty="0"/>
          </a:p>
        </p:txBody>
      </p:sp>
      <p:sp>
        <p:nvSpPr>
          <p:cNvPr id="9" name="Text 7"/>
          <p:cNvSpPr/>
          <p:nvPr/>
        </p:nvSpPr>
        <p:spPr>
          <a:xfrm>
            <a:off x="3611880" y="1600200"/>
            <a:ext cx="2560320" cy="1051560"/>
          </a:xfrm>
          <a:prstGeom prst="roundRect">
            <a:avLst>
              <a:gd name="adj" fmla="val 6957"/>
            </a:avLst>
          </a:prstGeom>
          <a:solidFill>
            <a:srgbClr val="111827"/>
          </a:solidFill>
          <a:ln w="11430">
            <a:solidFill>
              <a:srgbClr val="06B6D4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AI CRM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Lead nudges + follow-up</a:t>
            </a:r>
            <a:endParaRPr lang="en-US" sz="1020" dirty="0"/>
          </a:p>
        </p:txBody>
      </p:sp>
      <p:sp>
        <p:nvSpPr>
          <p:cNvPr id="10" name="Text 8"/>
          <p:cNvSpPr/>
          <p:nvPr/>
        </p:nvSpPr>
        <p:spPr>
          <a:xfrm>
            <a:off x="6492240" y="1600200"/>
            <a:ext cx="2560320" cy="1051560"/>
          </a:xfrm>
          <a:prstGeom prst="roundRect">
            <a:avLst>
              <a:gd name="adj" fmla="val 6957"/>
            </a:avLst>
          </a:prstGeom>
          <a:solidFill>
            <a:srgbClr val="111827"/>
          </a:solidFill>
          <a:ln w="11430">
            <a:solidFill>
              <a:srgbClr val="22C55E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AI Sales Coach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Objection practice</a:t>
            </a:r>
            <a:endParaRPr lang="en-US" sz="1020" dirty="0"/>
          </a:p>
        </p:txBody>
      </p:sp>
      <p:sp>
        <p:nvSpPr>
          <p:cNvPr id="11" name="Text 9"/>
          <p:cNvSpPr/>
          <p:nvPr/>
        </p:nvSpPr>
        <p:spPr>
          <a:xfrm>
            <a:off x="9372600" y="1600200"/>
            <a:ext cx="2560320" cy="1051560"/>
          </a:xfrm>
          <a:prstGeom prst="roundRect">
            <a:avLst>
              <a:gd name="adj" fmla="val 6957"/>
            </a:avLst>
          </a:prstGeom>
          <a:solidFill>
            <a:srgbClr val="111827"/>
          </a:solidFill>
          <a:ln w="11430">
            <a:solidFill>
              <a:srgbClr val="8B5CF6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AI Auditor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Risk + compliance</a:t>
            </a:r>
            <a:endParaRPr lang="en-US" sz="1020" dirty="0"/>
          </a:p>
        </p:txBody>
      </p:sp>
      <p:sp>
        <p:nvSpPr>
          <p:cNvPr id="12" name="Text 10"/>
          <p:cNvSpPr/>
          <p:nvPr/>
        </p:nvSpPr>
        <p:spPr>
          <a:xfrm>
            <a:off x="731520" y="3154680"/>
            <a:ext cx="2560320" cy="1051560"/>
          </a:xfrm>
          <a:prstGeom prst="roundRect">
            <a:avLst>
              <a:gd name="adj" fmla="val 6957"/>
            </a:avLst>
          </a:prstGeom>
          <a:solidFill>
            <a:srgbClr val="111827"/>
          </a:solidFill>
          <a:ln w="11430">
            <a:solidFill>
              <a:srgbClr val="F59E0B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AI Social Coach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Family + impact</a:t>
            </a:r>
            <a:endParaRPr lang="en-US" sz="1020" dirty="0"/>
          </a:p>
        </p:txBody>
      </p:sp>
      <p:sp>
        <p:nvSpPr>
          <p:cNvPr id="13" name="Text 11"/>
          <p:cNvSpPr/>
          <p:nvPr/>
        </p:nvSpPr>
        <p:spPr>
          <a:xfrm>
            <a:off x="3611880" y="3154680"/>
            <a:ext cx="2560320" cy="1051560"/>
          </a:xfrm>
          <a:prstGeom prst="roundRect">
            <a:avLst>
              <a:gd name="adj" fmla="val 6957"/>
            </a:avLst>
          </a:prstGeom>
          <a:solidFill>
            <a:srgbClr val="111827"/>
          </a:solidFill>
          <a:ln w="11430">
            <a:solidFill>
              <a:srgbClr val="3B82F6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AI Research Agent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Market + schemes</a:t>
            </a:r>
            <a:endParaRPr lang="en-US" sz="1020" dirty="0"/>
          </a:p>
        </p:txBody>
      </p:sp>
      <p:sp>
        <p:nvSpPr>
          <p:cNvPr id="14" name="Text 12"/>
          <p:cNvSpPr/>
          <p:nvPr/>
        </p:nvSpPr>
        <p:spPr>
          <a:xfrm>
            <a:off x="6492240" y="3154680"/>
            <a:ext cx="2560320" cy="1051560"/>
          </a:xfrm>
          <a:prstGeom prst="roundRect">
            <a:avLst>
              <a:gd name="adj" fmla="val 6957"/>
            </a:avLst>
          </a:prstGeom>
          <a:solidFill>
            <a:srgbClr val="111827"/>
          </a:solidFill>
          <a:ln w="11430">
            <a:solidFill>
              <a:srgbClr val="D4AF37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AI Founder Assistant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Strategy + command</a:t>
            </a:r>
            <a:endParaRPr lang="en-US" sz="1020" dirty="0"/>
          </a:p>
        </p:txBody>
      </p:sp>
      <p:sp>
        <p:nvSpPr>
          <p:cNvPr id="15" name="Text 13"/>
          <p:cNvSpPr/>
          <p:nvPr/>
        </p:nvSpPr>
        <p:spPr>
          <a:xfrm>
            <a:off x="9372600" y="3154680"/>
            <a:ext cx="2560320" cy="1051560"/>
          </a:xfrm>
          <a:prstGeom prst="roundRect">
            <a:avLst>
              <a:gd name="adj" fmla="val 6957"/>
            </a:avLst>
          </a:prstGeom>
          <a:solidFill>
            <a:srgbClr val="111827"/>
          </a:solidFill>
          <a:ln w="11430">
            <a:solidFill>
              <a:srgbClr val="22C55E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AI Legal Helper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Docs + checklists</a:t>
            </a:r>
            <a:endParaRPr lang="en-US" sz="1020" dirty="0"/>
          </a:p>
        </p:txBody>
      </p:sp>
      <p:sp>
        <p:nvSpPr>
          <p:cNvPr id="16" name="Text 14"/>
          <p:cNvSpPr/>
          <p:nvPr/>
        </p:nvSpPr>
        <p:spPr>
          <a:xfrm>
            <a:off x="1097280" y="4846320"/>
            <a:ext cx="9966960" cy="822960"/>
          </a:xfrm>
          <a:prstGeom prst="roundRect">
            <a:avLst>
              <a:gd name="adj" fmla="val 8889"/>
            </a:avLst>
          </a:prstGeom>
          <a:solidFill>
            <a:srgbClr val="111827"/>
          </a:solidFill>
          <a:ln w="11430">
            <a:solidFill>
              <a:srgbClr val="EF4444">
                <a:alpha val="88000"/>
              </a:srgbClr>
            </a:solidFill>
          </a:ln>
        </p:spPr>
        <p:txBody>
          <a:bodyPr wrap="square" lIns="1778" tIns="1778" rIns="1778" bIns="1778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Governance principle</a:t>
            </a:r>
            <a:endParaRPr lang="en-US" sz="1020" dirty="0"/>
          </a:p>
          <a:p>
            <a:pPr indent="0" marL="0">
              <a:buNone/>
            </a:pPr>
            <a:r>
              <a:rPr lang="en-US" sz="1020" dirty="0">
                <a:solidFill>
                  <a:srgbClr val="F8FAFC"/>
                </a:solidFill>
              </a:rPr>
              <a:t>AI must empower people, improve transparency and reduce errors — never manipulate users or replace human empathy.</a:t>
            </a:r>
            <a:endParaRPr lang="en-US" sz="1020" dirty="0"/>
          </a:p>
        </p:txBody>
      </p:sp>
      <p:sp>
        <p:nvSpPr>
          <p:cNvPr id="17" name="Text 15"/>
          <p:cNvSpPr/>
          <p:nvPr/>
        </p:nvSpPr>
        <p:spPr>
          <a:xfrm>
            <a:off x="7589520" y="6199632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9CA3AF"/>
                </a:solidFill>
              </a:rPr>
              <a:t>Styflowne × Earnifyy × Mission Virasat</a:t>
            </a:r>
            <a:endParaRPr lang="en-US" sz="750" dirty="0"/>
          </a:p>
        </p:txBody>
      </p:sp>
      <p:sp>
        <p:nvSpPr>
          <p:cNvPr id="18" name="Text 16"/>
          <p:cNvSpPr/>
          <p:nvPr/>
        </p:nvSpPr>
        <p:spPr>
          <a:xfrm>
            <a:off x="11292840" y="6199632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D4AF37"/>
                </a:solidFill>
              </a:rPr>
              <a:t>09</a:t>
            </a:r>
            <a:endParaRPr lang="en-US" sz="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58</Slides>
  <Notes>58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6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</vt:vector>
  </TitlesOfParts>
  <Company>Styflowne Finance Services Pvt. Ltd.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Styflowne Earnifyy Mission Virasat Master Ecosystem Deck</dc:title>
  <dc:subject>Styflowne x Earnifyy x Mission Virasat Master Ecosystem Deck</dc:subject>
  <dc:creator>OpenAI</dc:creator>
  <cp:lastModifiedBy>OpenAI</cp:lastModifiedBy>
  <cp:revision>1</cp:revision>
  <dcterms:created xsi:type="dcterms:W3CDTF">2026-08-01T02:59:57Z</dcterms:created>
  <dcterms:modified xsi:type="dcterms:W3CDTF">2026-08-01T02:59:57Z</dcterms:modified>
</cp:coreProperties>
</file>