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People Joining &amp; Employment Creation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94360" y="68580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4AF37"/>
                </a:solidFill>
              </a:rPr>
              <a:t>STYFLOWNE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94360" y="1417320"/>
            <a:ext cx="6492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9FAFB"/>
                </a:solidFill>
              </a:rPr>
              <a:t>Earnifyy Employment Creation Model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240280"/>
            <a:ext cx="62179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9C0CC"/>
                </a:solidFill>
              </a:rPr>
              <a:t>How job seekers become learners, contributors, leaders, entrepreneurs and job creators inside the Styflowne × Earnifyy × Mission Virasat ecosystem.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498080" y="1005840"/>
            <a:ext cx="3291840" cy="3291840"/>
          </a:xfrm>
          <a:prstGeom prst="arc">
            <a:avLst/>
          </a:prstGeom>
          <a:solidFill>
            <a:srgbClr val="080A0F">
              <a:alpha val="0"/>
            </a:srgbClr>
          </a:solidFill>
          <a:ln w="25400">
            <a:solidFill>
              <a:srgbClr val="D4AF37">
                <a:alpha val="9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0" y="18745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2D37B"/>
                </a:solidFill>
              </a:rPr>
              <a:t>1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046720" y="2423160"/>
            <a:ext cx="22860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0CC"/>
                </a:solidFill>
              </a:rPr>
              <a:t>Human Growth Operating System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85800" y="4846320"/>
            <a:ext cx="1078992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4910328"/>
            <a:ext cx="10643616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F9FAFB"/>
                </a:solidFill>
              </a:rPr>
              <a:t>Learn → Practice → Work → Earn → Lead → Create Employment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TRANSPARENCY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Performance Is Measured Beyond Sales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Employment growth should reward trust, learning, leadership and impact — not only revenue.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82880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95681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Business Performance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231343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0CC"/>
                </a:solidFill>
              </a:rPr>
              <a:t>Leads, closures, execution quality</a:t>
            </a:r>
            <a:endParaRPr lang="en-US" sz="940" dirty="0"/>
          </a:p>
        </p:txBody>
      </p:sp>
      <p:sp>
        <p:nvSpPr>
          <p:cNvPr id="11" name="Shape 9"/>
          <p:cNvSpPr/>
          <p:nvPr/>
        </p:nvSpPr>
        <p:spPr>
          <a:xfrm>
            <a:off x="4480560" y="182880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17720" y="195681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Trust Score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617720" y="231343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0CC"/>
                </a:solidFill>
              </a:rPr>
              <a:t>KYC, documentation, complaints, ethics</a:t>
            </a:r>
            <a:endParaRPr lang="en-US" sz="940" dirty="0"/>
          </a:p>
        </p:txBody>
      </p:sp>
      <p:sp>
        <p:nvSpPr>
          <p:cNvPr id="14" name="Shape 12"/>
          <p:cNvSpPr/>
          <p:nvPr/>
        </p:nvSpPr>
        <p:spPr>
          <a:xfrm>
            <a:off x="8229600" y="182880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195681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Learning Score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66760" y="231343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0CC"/>
                </a:solidFill>
              </a:rPr>
              <a:t>Courses, games, quizzes, reflection</a:t>
            </a:r>
            <a:endParaRPr lang="en-US" sz="940" dirty="0"/>
          </a:p>
        </p:txBody>
      </p:sp>
      <p:sp>
        <p:nvSpPr>
          <p:cNvPr id="17" name="Shape 15"/>
          <p:cNvSpPr/>
          <p:nvPr/>
        </p:nvSpPr>
        <p:spPr>
          <a:xfrm>
            <a:off x="731520" y="324612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37413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Leadership Score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68680" y="373075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0CC"/>
                </a:solidFill>
              </a:rPr>
              <a:t>Team growth, mentorship, retention</a:t>
            </a:r>
            <a:endParaRPr lang="en-US" sz="940" dirty="0"/>
          </a:p>
        </p:txBody>
      </p:sp>
      <p:sp>
        <p:nvSpPr>
          <p:cNvPr id="20" name="Shape 18"/>
          <p:cNvSpPr/>
          <p:nvPr/>
        </p:nvSpPr>
        <p:spPr>
          <a:xfrm>
            <a:off x="4480560" y="324612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17720" y="337413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Innovation Score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617720" y="373075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0CC"/>
                </a:solidFill>
              </a:rPr>
              <a:t>Ideas, improvements, new workflows</a:t>
            </a:r>
            <a:endParaRPr lang="en-US" sz="940" dirty="0"/>
          </a:p>
        </p:txBody>
      </p:sp>
      <p:sp>
        <p:nvSpPr>
          <p:cNvPr id="23" name="Shape 21"/>
          <p:cNvSpPr/>
          <p:nvPr/>
        </p:nvSpPr>
        <p:spPr>
          <a:xfrm>
            <a:off x="8229600" y="324612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337413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Impact Score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366760" y="373075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0CC"/>
                </a:solidFill>
              </a:rPr>
              <a:t>Families, students, volunteering, social missions</a:t>
            </a:r>
            <a:endParaRPr lang="en-US" sz="94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MISSION VIRASAT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One Leader → One Family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Every mature leader accepts one family development responsibility with dignity, consent and transparent measurement.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9659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20299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One Leader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2278162" y="19659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351314" y="20299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One Family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3824805" y="19659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97957" y="20299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Financial Literacy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5371447" y="19659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44599" y="20299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Skill Development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6918089" y="19659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91241" y="20299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Business/Job Support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8464731" y="19659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37883" y="20299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Education Planning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10011374" y="19659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84526" y="20299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Self-Reliance</a:t>
            </a:r>
            <a:endParaRPr lang="en-US" sz="920" dirty="0"/>
          </a:p>
        </p:txBody>
      </p:sp>
      <p:sp>
        <p:nvSpPr>
          <p:cNvPr id="22" name="Shape 20"/>
          <p:cNvSpPr/>
          <p:nvPr/>
        </p:nvSpPr>
        <p:spPr>
          <a:xfrm>
            <a:off x="822960" y="3291840"/>
            <a:ext cx="502920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3419856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9FAFB"/>
                </a:solidFill>
              </a:rPr>
              <a:t>Impact Contribution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60120" y="3776472"/>
            <a:ext cx="47548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A small transparent contribution from business growth can support education, family empowerment, AI literacy, women entrepreneurship and community development.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0" y="3291840"/>
            <a:ext cx="493776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37960" y="3419856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9FAFB"/>
                </a:solidFill>
              </a:rPr>
              <a:t>Responsibility, not Charity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6537960" y="3776472"/>
            <a:ext cx="466344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The goal is not dependency. The goal is to help a family become stronger, skilled, financially aware and self-reliant.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OUTCOMES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Four Types of Employment Created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The model creates direct jobs, freelance work, micro-businesses and social employment.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828800"/>
            <a:ext cx="2651760" cy="2286000"/>
          </a:xfrm>
          <a:prstGeom prst="roundRect">
            <a:avLst>
              <a:gd name="adj" fmla="val 320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9568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1. Direct Jobs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2313432"/>
            <a:ext cx="237744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Operations, CRM, sales, HR, training, technology, support, compliance, finance and administration.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3611880" y="1828800"/>
            <a:ext cx="2651760" cy="2286000"/>
          </a:xfrm>
          <a:prstGeom prst="roundRect">
            <a:avLst>
              <a:gd name="adj" fmla="val 320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49040" y="19568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2. Gig &amp; Field Work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749040" y="2313432"/>
            <a:ext cx="237744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Lead generation, calling, visits, content, surveys, field audits and local partner coordination.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6492240" y="1828800"/>
            <a:ext cx="2651760" cy="2286000"/>
          </a:xfrm>
          <a:prstGeom prst="roundRect">
            <a:avLst>
              <a:gd name="adj" fmla="val 320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29400" y="19568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3. Entrepreneurs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29400" y="2313432"/>
            <a:ext cx="237744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Members become consultants, distributors, channel partners, trainers or vertical-specific micro-business owners.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9372600" y="1828800"/>
            <a:ext cx="2057400" cy="2286000"/>
          </a:xfrm>
          <a:prstGeom prst="roundRect">
            <a:avLst>
              <a:gd name="adj" fmla="val 3556"/>
            </a:avLst>
          </a:prstGeom>
          <a:solidFill>
            <a:srgbClr val="15120B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0" y="195681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4. Impact Roles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509760" y="2313432"/>
            <a:ext cx="178308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B9C0CC"/>
                </a:solidFill>
              </a:rPr>
              <a:t>Mentors, family guides, digital literacy volunteers, community trainers and local leadership fellows.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914400" y="4892040"/>
            <a:ext cx="10332720" cy="530352"/>
          </a:xfrm>
          <a:prstGeom prst="roundRect">
            <a:avLst>
              <a:gd name="adj" fmla="val 13793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7552" y="4956048"/>
            <a:ext cx="1018641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F2D37B"/>
                </a:solidFill>
              </a:rPr>
              <a:t>Employment is not only a salary slip — it is the ability to create value and income responsibly.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COMPANY ROLE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What Styflowne / Earnifyy Provides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Employment can scale only when the company gives tools, systems, training and transparent opportunities.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14400" y="1828800"/>
            <a:ext cx="10058400" cy="3931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Structured onboarding and industry-wise training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AI coach, CRM, tasks, dashboards and work allocation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Verified business opportunities and support workflows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Clear payout logic, transparent progress and review system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Mentors, live games, field missions and leadership tracks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Mission Virasat social impact framework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MEMBER ROLE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What Every Joining Member Must Do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This is not a passive job system. Every member must learn, act, report, improve and support others.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14400" y="1828800"/>
            <a:ext cx="10058400" cy="3931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Complete training honestly before handling customers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Update CRM and daily work without false reporting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Follow ethical communication and no false promises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Build trust with customers, team and mentors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Take part in daily games, weekly reviews and field missions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Contribute to one family / social impact responsibility when eligible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IMPLEMENTATION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90-Day Employment Creation Pilot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Start with a controlled pilot before national scaling.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828800"/>
            <a:ext cx="2651760" cy="2011680"/>
          </a:xfrm>
          <a:prstGeom prst="roundRect">
            <a:avLst>
              <a:gd name="adj" fmla="val 3636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9568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Days 1–15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2313432"/>
            <a:ext cx="237744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Onboarding, vertical selection, KYC, basic training and first AI assessment.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3611880" y="1828800"/>
            <a:ext cx="2651760" cy="2011680"/>
          </a:xfrm>
          <a:prstGeom prst="roundRect">
            <a:avLst>
              <a:gd name="adj" fmla="val 3636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49040" y="19568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Days 16–45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749040" y="2313432"/>
            <a:ext cx="237744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Daily games, simulations, CRM practice, calling scripts, mentor reviews and field tasks.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6492240" y="1828800"/>
            <a:ext cx="2651760" cy="2011680"/>
          </a:xfrm>
          <a:prstGeom prst="roundRect">
            <a:avLst>
              <a:gd name="adj" fmla="val 3636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29400" y="19568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Days 46–75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29400" y="2313432"/>
            <a:ext cx="237744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Live leads, client follow-ups, real business assignments and performance scoring.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9372600" y="1828800"/>
            <a:ext cx="2057400" cy="2011680"/>
          </a:xfrm>
          <a:prstGeom prst="roundRect">
            <a:avLst>
              <a:gd name="adj" fmla="val 3636"/>
            </a:avLst>
          </a:prstGeom>
          <a:solidFill>
            <a:srgbClr val="15120B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0" y="195681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Days 76–90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509760" y="2313432"/>
            <a:ext cx="178308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Role allocation: Associate, Specialist, Leader-track, Mentor-track or Entrepreneur-track.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9FAFB"/>
                </a:solidFill>
              </a:rPr>
              <a:t>• Output: trained members, verified performers, first earnings opportunities, clear roles and measurable impact plan.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GOVERNANCE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Trust Requires Controls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Growth without governance becomes chaos; governance without empathy becomes control. Earnifyy balances both.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14400" y="1828800"/>
            <a:ext cx="10058400" cy="3931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KYC and role-based access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AI audit for false reporting and risk patterns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Random human audits and mentor validation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Public impact dashboard and complaint tracking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Score-based opportunity allocation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Clear disciplinary process with correction-first approach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IMPACT DASHBOARD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What We Will Track Publicly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The social contribution engine must be transparent, verified and measurable.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9202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4AF37"/>
                </a:solidFill>
              </a:rPr>
              <a:t>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31520" y="2468880"/>
            <a:ext cx="21031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0CC"/>
                </a:solidFill>
              </a:rPr>
              <a:t>Leader → Family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2971800" y="19202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4AF37"/>
                </a:solidFill>
              </a:rPr>
              <a:t>10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2971800" y="2468880"/>
            <a:ext cx="21031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0CC"/>
                </a:solidFill>
              </a:rPr>
              <a:t>Students Mentored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212080" y="19202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4AF37"/>
                </a:solidFill>
              </a:rPr>
              <a:t>2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5212080" y="2468880"/>
            <a:ext cx="21031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0CC"/>
                </a:solidFill>
              </a:rPr>
              <a:t>Entrepreneurs Supported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452360" y="19202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4AF37"/>
                </a:solidFill>
              </a:rPr>
              <a:t>5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7452360" y="2468880"/>
            <a:ext cx="21031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0CC"/>
                </a:solidFill>
              </a:rPr>
              <a:t>Financial Literacy Sessions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9692640" y="19202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4AF37"/>
                </a:solidFill>
              </a:rPr>
              <a:t>∞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9692640" y="2468880"/>
            <a:ext cx="182880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0CC"/>
                </a:solidFill>
              </a:rPr>
              <a:t>Long-Term Impact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005840" y="3977640"/>
            <a:ext cx="10058400" cy="1005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Families supported, jobs created, businesses started, women empowered, students mentored, trees planted, volunteer hours, community projects and impact contribution usage.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WHY IT WORKS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The System Creates Motivation + Capability + Accountability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A job seeker becomes employable when daily behaviour changes.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77240" y="1828800"/>
            <a:ext cx="3200400" cy="2194560"/>
          </a:xfrm>
          <a:prstGeom prst="roundRect">
            <a:avLst>
              <a:gd name="adj" fmla="val 3333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5681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Motivation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14400" y="2313432"/>
            <a:ext cx="2926080" cy="1600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Daily XP, leaderboards, recognition, family responsibility and visible growth path.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4480560" y="1828800"/>
            <a:ext cx="3200400" cy="2194560"/>
          </a:xfrm>
          <a:prstGeom prst="roundRect">
            <a:avLst>
              <a:gd name="adj" fmla="val 3333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17720" y="195681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Capability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617720" y="2313432"/>
            <a:ext cx="2926080" cy="1600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Courses, simulations, AI coaching, field missions and vertical-specific execution.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8183880" y="1828800"/>
            <a:ext cx="3200400" cy="2194560"/>
          </a:xfrm>
          <a:prstGeom prst="roundRect">
            <a:avLst>
              <a:gd name="adj" fmla="val 3333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21040" y="195681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Accountability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21040" y="2313432"/>
            <a:ext cx="2926080" cy="1600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Trust score, CRM trail, audits, mentor reviews and public impact measurement.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914400" y="4892040"/>
            <a:ext cx="10332720" cy="512064"/>
          </a:xfrm>
          <a:prstGeom prst="roundRect">
            <a:avLst>
              <a:gd name="adj" fmla="val 14286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87552" y="4956048"/>
            <a:ext cx="1018641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F2D37B"/>
                </a:solidFill>
              </a:rPr>
              <a:t>People stay when they see learning, income possibility, respect, purpose and measurable progress.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VISION 2036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Employment Creation as Nation Building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The long-term goal is to create leaders who create more leaders.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92024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198424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2026 Pilot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2278162" y="192024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351314" y="198424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2027 City Chapters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3824805" y="192024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97957" y="198424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2028 100K Learners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5371447" y="192024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44599" y="198424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2030 1M Members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6918089" y="192024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91241" y="198424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2032 District Leaders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8464731" y="192024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37883" y="198424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2034 Global Chapters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10011374" y="192024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84526" y="198424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2036 Human Growth OS</a:t>
            </a:r>
            <a:endParaRPr lang="en-US" sz="920" dirty="0"/>
          </a:p>
        </p:txBody>
      </p:sp>
      <p:sp>
        <p:nvSpPr>
          <p:cNvPr id="22" name="Text 20"/>
          <p:cNvSpPr/>
          <p:nvPr/>
        </p:nvSpPr>
        <p:spPr>
          <a:xfrm>
            <a:off x="1280160" y="3200400"/>
            <a:ext cx="9601200" cy="2103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9FAFB"/>
                </a:solidFill>
              </a:rPr>
              <a:t>• Har ghar mein ek leader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9FAFB"/>
                </a:solidFill>
              </a:rPr>
              <a:t>• Har leader ek entrepreneur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9FAFB"/>
                </a:solidFill>
              </a:rPr>
              <a:t>• Har entrepreneur ek mentor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9FAFB"/>
                </a:solidFill>
              </a:rPr>
              <a:t>• Har mentor ek family ko aage badhaye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9FAFB"/>
                </a:solidFill>
              </a:rPr>
              <a:t>• Har family milkar Bharat ko majboot banaye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CORE IDEA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Not a Job Portal — an Employment Creation System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People come for jobs; the ecosystem trains them to create value, income, leadership and opportunities for others.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85800" y="1828800"/>
            <a:ext cx="3383280" cy="2103120"/>
          </a:xfrm>
          <a:prstGeom prst="roundRect">
            <a:avLst>
              <a:gd name="adj" fmla="val 3478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95681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Traditional Job Model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2313432"/>
            <a:ext cx="310896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Person searches for a job → waits for opportunity → limited growth → income depends on one employer.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4434840" y="1828800"/>
            <a:ext cx="3383280" cy="2103120"/>
          </a:xfrm>
          <a:prstGeom prst="roundRect">
            <a:avLst>
              <a:gd name="adj" fmla="val 3478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0" y="195681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Earnifyy Model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0" y="2313432"/>
            <a:ext cx="310896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Person learns daily → practices in live missions → works on real business → builds team → mentors others → creates jobs.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8183880" y="1828800"/>
            <a:ext cx="3383280" cy="2103120"/>
          </a:xfrm>
          <a:prstGeom prst="roundRect">
            <a:avLst>
              <a:gd name="adj" fmla="val 3478"/>
            </a:avLst>
          </a:prstGeom>
          <a:solidFill>
            <a:srgbClr val="15120B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21040" y="195681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Outcome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21040" y="2313432"/>
            <a:ext cx="310896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Employment is created through skill, execution, verified business, entrepreneurship and measurable social contribution.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731520" y="47091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4672" y="47731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Job Seeker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2278162" y="47091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351314" y="47731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Learner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3824805" y="47091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897957" y="47731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Contributor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5371447" y="47091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44599" y="47731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Specialist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6918089" y="47091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991241" y="47731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Leader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8464731" y="47091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37883" y="47731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Mentor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10011374" y="4709160"/>
            <a:ext cx="141862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84526" y="4773168"/>
            <a:ext cx="127232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Entrepreneur</a:t>
            </a:r>
            <a:endParaRPr lang="en-US" sz="92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CLOSING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From Job Seekers to Job Creators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The employment model is not built on vacancies. It is built on people becoming capable of creating value.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14400" y="219456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2D37B"/>
                </a:solidFill>
              </a:rPr>
              <a:t>Learn. Work. Earn. Lead. Serve.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3200400"/>
            <a:ext cx="923544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F9FAFB"/>
                </a:solidFill>
              </a:rPr>
              <a:t>Styflowne provides the business infrastructure. Earnifyy provides the AI-powered growth platform. Mission Virasat ensures every success creates measurable social impact.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371600" y="4846320"/>
            <a:ext cx="9509760" cy="548640"/>
          </a:xfrm>
          <a:prstGeom prst="roundRect">
            <a:avLst>
              <a:gd name="adj" fmla="val 13333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44752" y="4910328"/>
            <a:ext cx="936345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F2D37B"/>
                </a:solidFill>
              </a:rPr>
              <a:t>A transparent ecosystem where people do not only get jobs — they learn to build futures.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PROBLEM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Why People Come for Jobs but Stay Unemployed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Most candidates lack practical exposure, systems, mentorship and proof of work — not potential.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1828800"/>
            <a:ext cx="4754880" cy="3291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Fragmented training with no field execution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No practical client-handling experience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No clear industry-wise career path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No transparent scoring of trust, learning and performance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• No bridge between earning and social responsibility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0" y="1828800"/>
            <a:ext cx="4754880" cy="3291840"/>
          </a:xfrm>
          <a:prstGeom prst="roundRect">
            <a:avLst>
              <a:gd name="adj" fmla="val 2222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37960" y="1956816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9FAFB"/>
                </a:solidFill>
              </a:rPr>
              <a:t>The Missing Bridge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37960" y="2313432"/>
            <a:ext cx="4480560" cy="2697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0CC"/>
                </a:solidFill>
              </a:rPr>
              <a:t>A person needs structured learning + live practice + AI feedback + real work allocation + ethical earning path + leadership responsibility.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MODEL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The Employment Creation Flywheel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The same loop applies across all business verticals and grows stronger with every trained member.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201168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207568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Learn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2084832" y="201168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57984" y="207568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Practice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3438144" y="201168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11296" y="207568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Live Game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4791456" y="201168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64608" y="207568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Field Task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6144768" y="201168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17920" y="207568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Client Work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7498080" y="201168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71232" y="207568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Revenue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8851392" y="201168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924544" y="207568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Leadership</a:t>
            </a:r>
            <a:endParaRPr lang="en-US" sz="920" dirty="0"/>
          </a:p>
        </p:txBody>
      </p:sp>
      <p:sp>
        <p:nvSpPr>
          <p:cNvPr id="22" name="Shape 20"/>
          <p:cNvSpPr/>
          <p:nvPr/>
        </p:nvSpPr>
        <p:spPr>
          <a:xfrm>
            <a:off x="10204704" y="201168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277856" y="207568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Mentor Others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1005840" y="30632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9FAFB"/>
                </a:solidFill>
              </a:rPr>
              <a:t>Each completed loop increases skills, income readiness, trust score, team capacity and impact contribution.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85800" y="3931920"/>
            <a:ext cx="3383280" cy="1371600"/>
          </a:xfrm>
          <a:prstGeom prst="roundRect">
            <a:avLst>
              <a:gd name="adj" fmla="val 5333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405993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Direct Employment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22960" y="4416552"/>
            <a:ext cx="310896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Operations, CRM, sales, training, support, audit, technology, admin and field coordination roles.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4434840" y="3931920"/>
            <a:ext cx="3383280" cy="1371600"/>
          </a:xfrm>
          <a:prstGeom prst="roundRect">
            <a:avLst>
              <a:gd name="adj" fmla="val 5333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0" y="405993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Self-Employment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572000" y="4416552"/>
            <a:ext cx="310896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Industry partners, channel associates, consultants, content creators, trainers and micro-entrepreneurs.</a:t>
            </a:r>
            <a:endParaRPr lang="en-US" sz="960" dirty="0"/>
          </a:p>
        </p:txBody>
      </p:sp>
      <p:sp>
        <p:nvSpPr>
          <p:cNvPr id="31" name="Shape 29"/>
          <p:cNvSpPr/>
          <p:nvPr/>
        </p:nvSpPr>
        <p:spPr>
          <a:xfrm>
            <a:off x="8183880" y="3931920"/>
            <a:ext cx="3383280" cy="1371600"/>
          </a:xfrm>
          <a:prstGeom prst="roundRect">
            <a:avLst>
              <a:gd name="adj" fmla="val 5333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321040" y="405993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Job Creation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321040" y="4416552"/>
            <a:ext cx="310896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B9C0CC"/>
                </a:solidFill>
              </a:rPr>
              <a:t>Every mature leader builds a team, supports one family, mentors learners and generates new business demand.</a:t>
            </a:r>
            <a:endParaRPr lang="en-US" sz="9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VERTICALS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Industry-wise Employment Pathways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Each vertical creates its own roles, skills, daily missions, AI tools, revenue logic and impact responsibilities.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40080" y="169164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81965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Real Estate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777240" y="217627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Leads, visits, inventory, client advisory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4389120" y="169164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181965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Finance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526280" y="217627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DSA, loan files, documentation, credit guidance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8138160" y="169164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75320" y="181965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Export &amp; FMCG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275320" y="217627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RFQ, sourcing, buyer follow-up, logistics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40080" y="292608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305409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Publishing &amp; Media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77240" y="341071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Authors, books, content, campaigns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389120" y="292608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26280" y="305409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Film &amp; Events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526280" y="341071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Production, marketing, execution, vendors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8138160" y="292608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275320" y="305409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Academy &amp; AI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275320" y="341071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Training, coaching, support, automation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40080" y="416052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77240" y="428853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Water &amp; Recycling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777240" y="464515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Supply, institutions, sustainability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389120" y="416052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26280" y="428853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Hospitality &amp; Mobility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4526280" y="464515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Partners, customers, local services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8138160" y="4160520"/>
            <a:ext cx="3337560" cy="914400"/>
          </a:xfrm>
          <a:prstGeom prst="roundRect">
            <a:avLst>
              <a:gd name="adj" fmla="val 800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75320" y="428853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9FAFB"/>
                </a:solidFill>
              </a:rPr>
              <a:t>Mission Virasat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8275320" y="4645152"/>
            <a:ext cx="30632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9C0CC"/>
                </a:solidFill>
              </a:rPr>
              <a:t>Volunteers, families, social impact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CAREER PATH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From Joining to Job Creation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Every person can grow from learner to leader through transparent milestones.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92024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198424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Explorer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2084832" y="192024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57984" y="198424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Trainee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3438144" y="192024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11296" y="198424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Associate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4791456" y="192024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64608" y="198424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Specialist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6144768" y="192024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17920" y="198424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Team Leader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7498080" y="192024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71232" y="198424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Mentor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8851392" y="192024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924544" y="198424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Partner</a:t>
            </a:r>
            <a:endParaRPr lang="en-US" sz="920" dirty="0"/>
          </a:p>
        </p:txBody>
      </p:sp>
      <p:sp>
        <p:nvSpPr>
          <p:cNvPr id="22" name="Shape 20"/>
          <p:cNvSpPr/>
          <p:nvPr/>
        </p:nvSpPr>
        <p:spPr>
          <a:xfrm>
            <a:off x="10204704" y="1920240"/>
            <a:ext cx="1225296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277856" y="1984248"/>
            <a:ext cx="1078992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Ecosystem Builder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914400" y="2971800"/>
            <a:ext cx="10241280" cy="2834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• Explorer: understands ecosystem and chooses vertical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• Trainee: completes learning, quizzes and live games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• Associate: works on assigned tasks and real leads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• Specialist: becomes reliable in one vertical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• Leader: builds and manages a team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• Mentor: trains new members and supports one family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B9C0CC"/>
                </a:solidFill>
              </a:rPr>
              <a:t>• Partner: develops local market or business vertical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DAILY PRACTICE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Live Practical Game Engine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People do not only study; they practice daily business situations before handling real customers.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77240" y="1737360"/>
            <a:ext cx="4846320" cy="438912"/>
          </a:xfrm>
          <a:prstGeom prst="roundRect">
            <a:avLst>
              <a:gd name="adj" fmla="val 16667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0392" y="1801368"/>
            <a:ext cx="470001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F9FAFB"/>
                </a:solidFill>
              </a:rPr>
              <a:t>Mon  Sales Arena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63640" y="1737360"/>
            <a:ext cx="4846320" cy="438912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36792" y="1801368"/>
            <a:ext cx="470001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F9FAFB"/>
                </a:solidFill>
              </a:rPr>
              <a:t>Tue  Negotiation Battle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77240" y="2468880"/>
            <a:ext cx="4846320" cy="438912"/>
          </a:xfrm>
          <a:prstGeom prst="roundRect">
            <a:avLst>
              <a:gd name="adj" fmla="val 16667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0392" y="2532888"/>
            <a:ext cx="470001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F9FAFB"/>
                </a:solidFill>
              </a:rPr>
              <a:t>Wed  Business Escape Room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63640" y="2468880"/>
            <a:ext cx="4846320" cy="438912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36792" y="2532888"/>
            <a:ext cx="470001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F9FAFB"/>
                </a:solidFill>
              </a:rPr>
              <a:t>Thu  AI Prompt Challenge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77240" y="3200400"/>
            <a:ext cx="4846320" cy="438912"/>
          </a:xfrm>
          <a:prstGeom prst="roundRect">
            <a:avLst>
              <a:gd name="adj" fmla="val 16667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3264408"/>
            <a:ext cx="470001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F9FAFB"/>
                </a:solidFill>
              </a:rPr>
              <a:t>Fri  Startup Pitch Lab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63640" y="3200400"/>
            <a:ext cx="4846320" cy="438912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36792" y="3264408"/>
            <a:ext cx="470001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F9FAFB"/>
                </a:solidFill>
              </a:rPr>
              <a:t>Sat  Field Mission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77240" y="3931920"/>
            <a:ext cx="4846320" cy="438912"/>
          </a:xfrm>
          <a:prstGeom prst="roundRect">
            <a:avLst>
              <a:gd name="adj" fmla="val 16667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0392" y="3995928"/>
            <a:ext cx="470001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F9FAFB"/>
                </a:solidFill>
              </a:rPr>
              <a:t>Sun  Reflection &amp; Family Review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828800" y="4937760"/>
            <a:ext cx="8412480" cy="914400"/>
          </a:xfrm>
          <a:prstGeom prst="roundRect">
            <a:avLst>
              <a:gd name="adj" fmla="val 8000"/>
            </a:avLst>
          </a:prstGeom>
          <a:solidFill>
            <a:srgbClr val="15120B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965960" y="5065776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9FAFB"/>
                </a:solidFill>
              </a:rPr>
              <a:t>Result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965960" y="5422392"/>
            <a:ext cx="813816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9C0CC"/>
                </a:solidFill>
              </a:rPr>
              <a:t>Every day creates measurable progress: XP, confidence, communication, decision-making, client handling, leadership maturity and social contribution.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AI LAYER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AI Coach for Every Member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AI assists learning, practice, task allocation, feedback, risk detection and career progression.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82880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95681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AI Trainer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231343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B9C0CC"/>
                </a:solidFill>
              </a:rPr>
              <a:t>Courses, quizzes, assignments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480560" y="182880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17720" y="195681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AI Sales Coach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617720" y="231343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B9C0CC"/>
                </a:solidFill>
              </a:rPr>
              <a:t>Role play, objection handling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8229600" y="182880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195681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AI CRM Assistant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66760" y="231343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B9C0CC"/>
                </a:solidFill>
              </a:rPr>
              <a:t>Follow-ups, reminders, lead notes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731520" y="324612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37413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AI Auditor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68680" y="373075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B9C0CC"/>
                </a:solidFill>
              </a:rPr>
              <a:t>Trust, compliance, risk checks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480560" y="324612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0151F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17720" y="337413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AI Mentor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617720" y="373075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B9C0CC"/>
                </a:solidFill>
              </a:rPr>
              <a:t>Personal roadmap and weekly review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8229600" y="3246120"/>
            <a:ext cx="3246120" cy="1078992"/>
          </a:xfrm>
          <a:prstGeom prst="roundRect">
            <a:avLst>
              <a:gd name="adj" fmla="val 6780"/>
            </a:avLst>
          </a:prstGeom>
          <a:solidFill>
            <a:srgbClr val="111827"/>
          </a:solidFill>
          <a:ln w="10160">
            <a:solidFill>
              <a:srgbClr val="D4AF37">
                <a:alpha val="42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337413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9FAFB"/>
                </a:solidFill>
              </a:rPr>
              <a:t>AI Social Coach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366760" y="3730752"/>
            <a:ext cx="2971800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B9C0CC"/>
                </a:solidFill>
              </a:rPr>
              <a:t>Impact missions and family support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1097280" y="5212080"/>
            <a:ext cx="9966960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170432" y="5276088"/>
            <a:ext cx="9820656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F2D37B"/>
                </a:solidFill>
              </a:rPr>
              <a:t>AI empowers people — it does not replace human judgment, empathy or responsibility.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84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STYFLOWNE × EARNIFYY × MISSION VIRASAT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0" y="647395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7B8494"/>
                </a:solidFill>
              </a:rPr>
              <a:t>Employment Creation Model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02920" y="34747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AF37"/>
                </a:solidFill>
              </a:rPr>
              <a:t>WORKFLOW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9FAFB"/>
                </a:solidFill>
              </a:rPr>
              <a:t>How Work Is Assigned &amp; Tracked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30352" y="123444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9C0CC"/>
                </a:solidFill>
              </a:rPr>
              <a:t>Every candidate becomes visible through data, not guesswork.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Profile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1934464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007616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KYC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3137408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10560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Vertical Choice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4340352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13504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Training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5543296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16448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AI Assessment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6746240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19392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Task Allocation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7949184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22336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CRM Updates</a:t>
            </a:r>
            <a:endParaRPr lang="en-US" sz="920" dirty="0"/>
          </a:p>
        </p:txBody>
      </p:sp>
      <p:sp>
        <p:nvSpPr>
          <p:cNvPr id="22" name="Shape 20"/>
          <p:cNvSpPr/>
          <p:nvPr/>
        </p:nvSpPr>
        <p:spPr>
          <a:xfrm>
            <a:off x="9152128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11827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225280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Review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10355072" y="1874520"/>
            <a:ext cx="1074928" cy="502920"/>
          </a:xfrm>
          <a:prstGeom prst="roundRect">
            <a:avLst>
              <a:gd name="adj" fmla="val 14545"/>
            </a:avLst>
          </a:prstGeom>
          <a:solidFill>
            <a:srgbClr val="10151F"/>
          </a:solidFill>
          <a:ln w="762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428224" y="1938528"/>
            <a:ext cx="92862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9FAFB"/>
                </a:solidFill>
              </a:rPr>
              <a:t>Payout/Progress</a:t>
            </a:r>
            <a:endParaRPr lang="en-US" sz="920" dirty="0"/>
          </a:p>
        </p:txBody>
      </p:sp>
      <p:sp>
        <p:nvSpPr>
          <p:cNvPr id="26" name="Text 24"/>
          <p:cNvSpPr/>
          <p:nvPr/>
        </p:nvSpPr>
        <p:spPr>
          <a:xfrm>
            <a:off x="914400" y="3154680"/>
            <a:ext cx="10149840" cy="2194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9C0CC"/>
                </a:solidFill>
              </a:rPr>
              <a:t>• Tasks are assigned based on skill, trust score and vertical readiness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9C0CC"/>
                </a:solidFill>
              </a:rPr>
              <a:t>• CRM captures leads, follow-ups, meetings, documents and outcomes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9C0CC"/>
                </a:solidFill>
              </a:rPr>
              <a:t>• AI flags risk, inactivity, duplicate entries and false reporting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9C0CC"/>
                </a:solidFill>
              </a:rPr>
              <a:t>• Mentor validates practical performance before next level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Styflowne Finance Services Pvt.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Styflowne × Earnifyy × Mission Virasat – Employment Creation Model</dc:title>
  <dc:subject>Employment Creation Model</dc:subject>
  <dc:creator>Styflowne Finance Services Pvt. Ltd.</dc:creator>
  <cp:lastModifiedBy>Styflowne Finance Services Pvt. Ltd.</cp:lastModifiedBy>
  <cp:revision>1</cp:revision>
  <dcterms:created xsi:type="dcterms:W3CDTF">2026-08-01T07:39:55Z</dcterms:created>
  <dcterms:modified xsi:type="dcterms:W3CDTF">2026-08-01T07:39:55Z</dcterms:modified>
</cp:coreProperties>
</file>