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notesMasterIdLst>
    <p:notesMasterId r:id="rId23"/>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MASTER">
    <p:bg>
      <p:bgPr>
        <a:solidFill>
          <a:srgbClr val="0B1020"/>
        </a:solidFill>
      </p:bgPr>
    </p:bg>
    <p:spTree>
      <p:nvGrpSpPr>
        <p:cNvPr id="1" name=""/>
        <p:cNvGrpSpPr/>
        <p:nvPr/>
      </p:nvGrpSpPr>
      <p:grpSpPr>
        <a:xfrm>
          <a:off x="0" y="0"/>
          <a:ext cx="0" cy="0"/>
          <a:chOff x="0" y="0"/>
          <a:chExt cx="0" cy="0"/>
        </a:xfrm>
      </p:grpSpPr>
      <p:sp>
        <p:nvSpPr>
          <p:cNvPr id="2" name="Shape 0"/>
          <p:cNvSpPr/>
          <p:nvPr/>
        </p:nvSpPr>
        <p:spPr>
          <a:xfrm>
            <a:off x="502920" y="6446520"/>
            <a:ext cx="11155680" cy="0"/>
          </a:xfrm>
          <a:prstGeom prst="line">
            <a:avLst/>
          </a:prstGeom>
          <a:noFill/>
          <a:ln w="7620">
            <a:solidFill>
              <a:srgbClr val="D6A955">
                <a:alpha val="65000"/>
              </a:srgbClr>
            </a:solidFill>
            <a:prstDash val="solid"/>
          </a:ln>
        </p:spPr>
      </p:sp>
      <p:sp>
        <p:nvSpPr>
          <p:cNvPr id="3" name="Text 1"/>
          <p:cNvSpPr/>
          <p:nvPr/>
        </p:nvSpPr>
        <p:spPr>
          <a:xfrm>
            <a:off x="594360" y="6519672"/>
            <a:ext cx="4297680" cy="164592"/>
          </a:xfrm>
          <a:prstGeom prst="rect">
            <a:avLst/>
          </a:prstGeom>
          <a:noFill/>
          <a:ln/>
        </p:spPr>
        <p:txBody>
          <a:bodyPr wrap="square" lIns="0" tIns="0" rIns="0" bIns="0" rtlCol="0" anchor="ctr"/>
          <a:lstStyle/>
          <a:p>
            <a:pPr indent="0" marL="0">
              <a:buNone/>
            </a:pPr>
            <a:r>
              <a:rPr lang="en-US" sz="680" dirty="0">
                <a:solidFill>
                  <a:srgbClr val="CBD5E1"/>
                </a:solidFill>
                <a:latin typeface="Aptos" pitchFamily="34" charset="0"/>
                <a:ea typeface="Aptos" pitchFamily="34" charset="-122"/>
                <a:cs typeface="Aptos" pitchFamily="34" charset="-120"/>
              </a:rPr>
              <a:t>Styflowne × Earnifyy × Mission Virasat</a:t>
            </a:r>
            <a:endParaRPr lang="en-US" sz="680" dirty="0"/>
          </a:p>
        </p:txBody>
      </p:sp>
      <p:sp>
        <p:nvSpPr>
          <p:cNvPr id="4" name="Text 2"/>
          <p:cNvSpPr/>
          <p:nvPr/>
        </p:nvSpPr>
        <p:spPr>
          <a:xfrm>
            <a:off x="7818120" y="6519672"/>
            <a:ext cx="3749040" cy="164592"/>
          </a:xfrm>
          <a:prstGeom prst="rect">
            <a:avLst/>
          </a:prstGeom>
          <a:noFill/>
          <a:ln/>
        </p:spPr>
        <p:txBody>
          <a:bodyPr wrap="square" lIns="0" tIns="0" rIns="0" bIns="0" rtlCol="0" anchor="ctr"/>
          <a:lstStyle/>
          <a:p>
            <a:pPr algn="r" indent="0" marL="0">
              <a:buNone/>
            </a:pPr>
            <a:r>
              <a:rPr lang="en-US" sz="680" dirty="0">
                <a:solidFill>
                  <a:srgbClr val="CBD5E1"/>
                </a:solidFill>
                <a:latin typeface="Aptos" pitchFamily="34" charset="0"/>
                <a:ea typeface="Aptos" pitchFamily="34" charset="-122"/>
                <a:cs typeface="Aptos" pitchFamily="34" charset="-120"/>
              </a:rPr>
              <a:t>Company Profile &amp; Collaboration Deck</a:t>
            </a:r>
            <a:endParaRPr lang="en-US" sz="680" dirty="0"/>
          </a:p>
        </p:txBody>
      </p:sp>
      <p:sp>
        <p:nvSpPr>
          <p:cNvPr id="25" name="Slide Number Placeholder 0"/>
          <p:cNvSpPr>
            <a:spLocks noGrp="1"/>
          </p:cNvSpPr>
          <p:nvPr>
            <p:ph type="sldNum" sz="quarter" idx="4294967295"/>
          </p:nvPr>
        </p:nvSpPr>
        <p:spPr>
          <a:xfrm>
            <a:off x="11521440" y="6510528"/>
            <a:ext cx="800000" cy="300000"/>
          </a:xfrm>
          <a:prstGeom prst="rect">
            <a:avLst/>
          </a:prstGeom>
          <a:extLst>
            <a:ext uri="{C572A759-6A51-4108-AA02-DFA0A04FC94B}">
              <ma14:wrappingTextBoxFlag xmlns:ma14="http://schemas.microsoft.com/office/mac/drawingml/2011/main" val="0"/>
            </a:ext>
          </a:extLst>
        </p:spPr>
        <p:txBody>
          <a:bodyPr/>
          <a:lstStyle>
            <a:lvl1pPr>
              <a:defRPr sz="700">
                <a:solidFill>
                  <a:srgbClr val="D6A955"/>
                </a:solidFill>
              </a:defRPr>
            </a:lvl1pPr>
          </a:lstStyle>
          <a:p>
            <a:pPr algn="l"/>
            <a:fld id="{F7021451-1387-4CA6-816F-3879F97B5CBC}" type="slidenum">
              <a:rPr b="0" lang="en-US"/>
              <a:t>1002</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521440" y="6510528"/>
            <a:ext cx="800000" cy="300000"/>
          </a:xfrm>
          <a:prstGeom prst="rect">
            <a:avLst/>
          </a:prstGeom>
          <a:extLst>
            <a:ext uri="{C572A759-6A51-4108-AA02-DFA0A04FC94B}">
              <ma14:wrappingTextBoxFlag xmlns:ma14="http://schemas.microsoft.com/office/mac/drawingml/2011/main" val="0"/>
            </a:ext>
          </a:extLst>
        </p:spPr>
        <p:txBody>
          <a:bodyPr/>
          <a:lstStyle>
            <a:lvl1pPr>
              <a:defRPr sz="700">
                <a:solidFill>
                  <a:srgbClr val="D6A955"/>
                </a:solidFill>
              </a:defRPr>
            </a:lvl1pPr>
          </a:lstStyle>
          <a:p>
            <a:pPr algn="l"/>
            <a:fld id="{F7021451-1387-4CA6-816F-3879F97B5CBC}" type="slidenum">
              <a:rPr b="0" lang="en-US"/>
              <a:t>null</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1020"/>
        </a:solidFill>
      </p:bgPr>
    </p:bg>
    <p:spTree>
      <p:nvGrpSpPr>
        <p:cNvPr id="1" name=""/>
        <p:cNvGrpSpPr/>
        <p:nvPr/>
      </p:nvGrpSpPr>
      <p:grpSpPr>
        <a:xfrm>
          <a:off x="0" y="0"/>
          <a:ext cx="0" cy="0"/>
          <a:chOff x="0" y="0"/>
          <a:chExt cx="0" cy="0"/>
        </a:xfrm>
      </p:grpSpPr>
      <p:sp>
        <p:nvSpPr>
          <p:cNvPr id="2" name="Shape 0"/>
          <p:cNvSpPr/>
          <p:nvPr/>
        </p:nvSpPr>
        <p:spPr>
          <a:xfrm>
            <a:off x="10287000" y="182880"/>
            <a:ext cx="1188720" cy="73152"/>
          </a:xfrm>
          <a:prstGeom prst="rect">
            <a:avLst/>
          </a:prstGeom>
          <a:solidFill>
            <a:srgbClr val="D6A955">
              <a:alpha val="90000"/>
            </a:srgbClr>
          </a:solidFill>
          <a:ln w="12700">
            <a:solidFill>
              <a:srgbClr val="D6A955">
                <a:alpha val="0"/>
              </a:srgbClr>
            </a:solidFill>
            <a:prstDash val="solid"/>
          </a:ln>
        </p:spPr>
      </p:sp>
      <p:sp>
        <p:nvSpPr>
          <p:cNvPr id="3" name="Shape 1"/>
          <p:cNvSpPr/>
          <p:nvPr/>
        </p:nvSpPr>
        <p:spPr>
          <a:xfrm>
            <a:off x="685800" y="5989320"/>
            <a:ext cx="1188720" cy="73152"/>
          </a:xfrm>
          <a:prstGeom prst="rect">
            <a:avLst/>
          </a:prstGeom>
          <a:solidFill>
            <a:srgbClr val="334155">
              <a:alpha val="90000"/>
            </a:srgbClr>
          </a:solidFill>
          <a:ln w="12700">
            <a:solidFill>
              <a:srgbClr val="334155">
                <a:alpha val="0"/>
              </a:srgbClr>
            </a:solidFill>
            <a:prstDash val="solid"/>
          </a:ln>
        </p:spPr>
      </p:sp>
      <p:sp>
        <p:nvSpPr>
          <p:cNvPr id="4" name="Text 2"/>
          <p:cNvSpPr/>
          <p:nvPr/>
        </p:nvSpPr>
        <p:spPr>
          <a:xfrm>
            <a:off x="713232" y="502920"/>
            <a:ext cx="3840480" cy="228600"/>
          </a:xfrm>
          <a:prstGeom prst="rect">
            <a:avLst/>
          </a:prstGeom>
          <a:noFill/>
          <a:ln/>
        </p:spPr>
        <p:txBody>
          <a:bodyPr wrap="square" lIns="0" tIns="0" rIns="0" bIns="0" rtlCol="0" anchor="ctr"/>
          <a:lstStyle/>
          <a:p>
            <a:pPr indent="0" marL="0">
              <a:buNone/>
            </a:pPr>
            <a:r>
              <a:rPr lang="en-US" sz="850" b="1" dirty="0">
                <a:solidFill>
                  <a:srgbClr val="D6A955"/>
                </a:solidFill>
              </a:rPr>
              <a:t>COMPANY PROFILE</a:t>
            </a:r>
            <a:endParaRPr lang="en-US" sz="850" dirty="0"/>
          </a:p>
        </p:txBody>
      </p:sp>
      <p:sp>
        <p:nvSpPr>
          <p:cNvPr id="5" name="Text 3"/>
          <p:cNvSpPr/>
          <p:nvPr/>
        </p:nvSpPr>
        <p:spPr>
          <a:xfrm>
            <a:off x="713232" y="1115568"/>
            <a:ext cx="5303520" cy="2148840"/>
          </a:xfrm>
          <a:prstGeom prst="rect">
            <a:avLst/>
          </a:prstGeom>
          <a:noFill/>
          <a:ln/>
        </p:spPr>
        <p:txBody>
          <a:bodyPr wrap="square" lIns="0" tIns="0" rIns="0" bIns="0" rtlCol="0" anchor="ctr">
            <a:normAutofit/>
          </a:bodyPr>
          <a:lstStyle/>
          <a:p>
            <a:pPr indent="0" marL="0">
              <a:buNone/>
            </a:pPr>
            <a:r>
              <a:rPr lang="en-US" sz="3400" b="1" dirty="0">
                <a:solidFill>
                  <a:srgbClr val="F8FAFC"/>
                </a:solidFill>
              </a:rPr>
              <a:t>Styflowne</a:t>
            </a:r>
            <a:endParaRPr lang="en-US" sz="3400" dirty="0"/>
          </a:p>
          <a:p>
            <a:pPr indent="0" marL="0">
              <a:buNone/>
            </a:pPr>
            <a:r>
              <a:rPr lang="en-US" sz="3400" b="1" dirty="0">
                <a:solidFill>
                  <a:srgbClr val="F8FAFC"/>
                </a:solidFill>
              </a:rPr>
              <a:t>Earnifyy</a:t>
            </a:r>
            <a:endParaRPr lang="en-US" sz="3400" dirty="0"/>
          </a:p>
          <a:p>
            <a:pPr indent="0" marL="0">
              <a:buNone/>
            </a:pPr>
            <a:r>
              <a:rPr lang="en-US" sz="3400" b="1" dirty="0">
                <a:solidFill>
                  <a:srgbClr val="F8FAFC"/>
                </a:solidFill>
              </a:rPr>
              <a:t>Mission Virasat</a:t>
            </a:r>
            <a:endParaRPr lang="en-US" sz="3400" dirty="0"/>
          </a:p>
        </p:txBody>
      </p:sp>
      <p:sp>
        <p:nvSpPr>
          <p:cNvPr id="6" name="Shape 4"/>
          <p:cNvSpPr/>
          <p:nvPr/>
        </p:nvSpPr>
        <p:spPr>
          <a:xfrm>
            <a:off x="7269480" y="1444752"/>
            <a:ext cx="3886200" cy="1828800"/>
          </a:xfrm>
          <a:prstGeom prst="roundRect">
            <a:avLst>
              <a:gd name="adj" fmla="val 7000"/>
            </a:avLst>
          </a:prstGeom>
          <a:solidFill>
            <a:srgbClr val="0F172A"/>
          </a:solidFill>
          <a:ln w="11430">
            <a:solidFill>
              <a:srgbClr val="D6A955">
                <a:alpha val="65000"/>
              </a:srgbClr>
            </a:solidFill>
            <a:prstDash val="solid"/>
          </a:ln>
        </p:spPr>
      </p:sp>
      <p:sp>
        <p:nvSpPr>
          <p:cNvPr id="7" name="Text 5"/>
          <p:cNvSpPr/>
          <p:nvPr/>
        </p:nvSpPr>
        <p:spPr>
          <a:xfrm>
            <a:off x="7543800" y="1700784"/>
            <a:ext cx="3337560" cy="1417320"/>
          </a:xfrm>
          <a:prstGeom prst="rect">
            <a:avLst/>
          </a:prstGeom>
          <a:noFill/>
          <a:ln/>
        </p:spPr>
        <p:txBody>
          <a:bodyPr wrap="square" lIns="0" tIns="0" rIns="0" bIns="0" rtlCol="0" anchor="ctr">
            <a:normAutofit/>
          </a:bodyPr>
          <a:lstStyle/>
          <a:p>
            <a:pPr algn="ctr" indent="0" marL="0">
              <a:buNone/>
            </a:pPr>
            <a:r>
              <a:rPr lang="en-US" sz="1500" i="1" dirty="0">
                <a:solidFill>
                  <a:srgbClr val="F8FAFC"/>
                </a:solidFill>
              </a:rPr>
              <a:t>“One ecosystem to learn, earn, lead, collaborate and create measurable social impact.”</a:t>
            </a:r>
            <a:endParaRPr lang="en-US" sz="1500" dirty="0"/>
          </a:p>
        </p:txBody>
      </p:sp>
      <p:sp>
        <p:nvSpPr>
          <p:cNvPr id="8" name="Shape 6"/>
          <p:cNvSpPr/>
          <p:nvPr/>
        </p:nvSpPr>
        <p:spPr>
          <a:xfrm>
            <a:off x="749808" y="3977640"/>
            <a:ext cx="3291840" cy="1234440"/>
          </a:xfrm>
          <a:prstGeom prst="roundRect">
            <a:avLst>
              <a:gd name="adj" fmla="val 8889"/>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9" name="Text 7"/>
          <p:cNvSpPr/>
          <p:nvPr/>
        </p:nvSpPr>
        <p:spPr>
          <a:xfrm>
            <a:off x="914400" y="4123944"/>
            <a:ext cx="2962656" cy="237744"/>
          </a:xfrm>
          <a:prstGeom prst="rect">
            <a:avLst/>
          </a:prstGeom>
          <a:noFill/>
          <a:ln/>
        </p:spPr>
        <p:txBody>
          <a:bodyPr wrap="square" lIns="0" tIns="0" rIns="0" bIns="0" rtlCol="0" anchor="ctr">
            <a:normAutofit/>
          </a:bodyPr>
          <a:lstStyle/>
          <a:p>
            <a:pPr indent="0" marL="0">
              <a:buNone/>
            </a:pPr>
            <a:r>
              <a:rPr lang="en-US" sz="1120" b="1" dirty="0">
                <a:solidFill>
                  <a:srgbClr val="F8FAFC"/>
                </a:solidFill>
              </a:rPr>
              <a:t>For New Members</a:t>
            </a:r>
            <a:endParaRPr lang="en-US" sz="1120" dirty="0"/>
          </a:p>
        </p:txBody>
      </p:sp>
      <p:sp>
        <p:nvSpPr>
          <p:cNvPr id="10" name="Shape 8"/>
          <p:cNvSpPr/>
          <p:nvPr/>
        </p:nvSpPr>
        <p:spPr>
          <a:xfrm>
            <a:off x="914400" y="4416552"/>
            <a:ext cx="685800" cy="0"/>
          </a:xfrm>
          <a:prstGeom prst="line">
            <a:avLst/>
          </a:prstGeom>
          <a:noFill/>
          <a:ln w="12700">
            <a:solidFill>
              <a:srgbClr val="D6A955"/>
            </a:solidFill>
            <a:prstDash val="solid"/>
          </a:ln>
        </p:spPr>
      </p:sp>
      <p:sp>
        <p:nvSpPr>
          <p:cNvPr id="11" name="Text 9"/>
          <p:cNvSpPr/>
          <p:nvPr/>
        </p:nvSpPr>
        <p:spPr>
          <a:xfrm>
            <a:off x="914400" y="4507992"/>
            <a:ext cx="2962656" cy="576072"/>
          </a:xfrm>
          <a:prstGeom prst="rect">
            <a:avLst/>
          </a:prstGeom>
          <a:noFill/>
          <a:ln/>
        </p:spPr>
        <p:txBody>
          <a:bodyPr wrap="square" lIns="0" tIns="0" rIns="0" bIns="0" rtlCol="0" anchor="t">
            <a:normAutofit/>
          </a:bodyPr>
          <a:lstStyle/>
          <a:p>
            <a:pPr indent="0" marL="0">
              <a:buNone/>
            </a:pPr>
            <a:r>
              <a:rPr lang="en-US" sz="880" dirty="0">
                <a:solidFill>
                  <a:srgbClr val="CBD5E1"/>
                </a:solidFill>
              </a:rPr>
              <a:t>Simple explanation of who we are, how to join and what you can build with us.</a:t>
            </a:r>
            <a:endParaRPr lang="en-US" sz="880" dirty="0"/>
          </a:p>
        </p:txBody>
      </p:sp>
      <p:sp>
        <p:nvSpPr>
          <p:cNvPr id="12" name="Shape 10"/>
          <p:cNvSpPr/>
          <p:nvPr/>
        </p:nvSpPr>
        <p:spPr>
          <a:xfrm>
            <a:off x="4224528" y="3977640"/>
            <a:ext cx="3291840" cy="1234440"/>
          </a:xfrm>
          <a:prstGeom prst="roundRect">
            <a:avLst>
              <a:gd name="adj" fmla="val 8889"/>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13" name="Text 11"/>
          <p:cNvSpPr/>
          <p:nvPr/>
        </p:nvSpPr>
        <p:spPr>
          <a:xfrm>
            <a:off x="4389120" y="4123944"/>
            <a:ext cx="2962656" cy="237744"/>
          </a:xfrm>
          <a:prstGeom prst="rect">
            <a:avLst/>
          </a:prstGeom>
          <a:noFill/>
          <a:ln/>
        </p:spPr>
        <p:txBody>
          <a:bodyPr wrap="square" lIns="0" tIns="0" rIns="0" bIns="0" rtlCol="0" anchor="ctr">
            <a:normAutofit/>
          </a:bodyPr>
          <a:lstStyle/>
          <a:p>
            <a:pPr indent="0" marL="0">
              <a:buNone/>
            </a:pPr>
            <a:r>
              <a:rPr lang="en-US" sz="1120" b="1" dirty="0">
                <a:solidFill>
                  <a:srgbClr val="F8FAFC"/>
                </a:solidFill>
              </a:rPr>
              <a:t>For Partners</a:t>
            </a:r>
            <a:endParaRPr lang="en-US" sz="1120" dirty="0"/>
          </a:p>
        </p:txBody>
      </p:sp>
      <p:sp>
        <p:nvSpPr>
          <p:cNvPr id="14" name="Shape 12"/>
          <p:cNvSpPr/>
          <p:nvPr/>
        </p:nvSpPr>
        <p:spPr>
          <a:xfrm>
            <a:off x="4389120" y="4416552"/>
            <a:ext cx="685800" cy="0"/>
          </a:xfrm>
          <a:prstGeom prst="line">
            <a:avLst/>
          </a:prstGeom>
          <a:noFill/>
          <a:ln w="12700">
            <a:solidFill>
              <a:srgbClr val="38BDF8"/>
            </a:solidFill>
            <a:prstDash val="solid"/>
          </a:ln>
        </p:spPr>
      </p:sp>
      <p:sp>
        <p:nvSpPr>
          <p:cNvPr id="15" name="Text 13"/>
          <p:cNvSpPr/>
          <p:nvPr/>
        </p:nvSpPr>
        <p:spPr>
          <a:xfrm>
            <a:off x="4389120" y="4507992"/>
            <a:ext cx="2962656" cy="576072"/>
          </a:xfrm>
          <a:prstGeom prst="rect">
            <a:avLst/>
          </a:prstGeom>
          <a:noFill/>
          <a:ln/>
        </p:spPr>
        <p:txBody>
          <a:bodyPr wrap="square" lIns="0" tIns="0" rIns="0" bIns="0" rtlCol="0" anchor="t">
            <a:normAutofit/>
          </a:bodyPr>
          <a:lstStyle/>
          <a:p>
            <a:pPr indent="0" marL="0">
              <a:buNone/>
            </a:pPr>
            <a:r>
              <a:rPr lang="en-US" sz="880" dirty="0">
                <a:solidFill>
                  <a:srgbClr val="CBD5E1"/>
                </a:solidFill>
              </a:rPr>
              <a:t>Collaboration routes for builders, institutions, NGOs, businesses and investors.</a:t>
            </a:r>
            <a:endParaRPr lang="en-US" sz="880" dirty="0"/>
          </a:p>
        </p:txBody>
      </p:sp>
      <p:sp>
        <p:nvSpPr>
          <p:cNvPr id="16" name="Shape 14"/>
          <p:cNvSpPr/>
          <p:nvPr/>
        </p:nvSpPr>
        <p:spPr>
          <a:xfrm>
            <a:off x="7699248" y="3977640"/>
            <a:ext cx="3291840" cy="1234440"/>
          </a:xfrm>
          <a:prstGeom prst="roundRect">
            <a:avLst>
              <a:gd name="adj" fmla="val 8889"/>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17" name="Text 15"/>
          <p:cNvSpPr/>
          <p:nvPr/>
        </p:nvSpPr>
        <p:spPr>
          <a:xfrm>
            <a:off x="7863840" y="4123944"/>
            <a:ext cx="2962656" cy="237744"/>
          </a:xfrm>
          <a:prstGeom prst="rect">
            <a:avLst/>
          </a:prstGeom>
          <a:noFill/>
          <a:ln/>
        </p:spPr>
        <p:txBody>
          <a:bodyPr wrap="square" lIns="0" tIns="0" rIns="0" bIns="0" rtlCol="0" anchor="ctr">
            <a:normAutofit/>
          </a:bodyPr>
          <a:lstStyle/>
          <a:p>
            <a:pPr indent="0" marL="0">
              <a:buNone/>
            </a:pPr>
            <a:r>
              <a:rPr lang="en-US" sz="1120" b="1" dirty="0">
                <a:solidFill>
                  <a:srgbClr val="F8FAFC"/>
                </a:solidFill>
              </a:rPr>
              <a:t>For Bharat</a:t>
            </a:r>
            <a:endParaRPr lang="en-US" sz="1120" dirty="0"/>
          </a:p>
        </p:txBody>
      </p:sp>
      <p:sp>
        <p:nvSpPr>
          <p:cNvPr id="18" name="Shape 16"/>
          <p:cNvSpPr/>
          <p:nvPr/>
        </p:nvSpPr>
        <p:spPr>
          <a:xfrm>
            <a:off x="7863840" y="4416552"/>
            <a:ext cx="685800" cy="0"/>
          </a:xfrm>
          <a:prstGeom prst="line">
            <a:avLst/>
          </a:prstGeom>
          <a:noFill/>
          <a:ln w="12700">
            <a:solidFill>
              <a:srgbClr val="22C55E"/>
            </a:solidFill>
            <a:prstDash val="solid"/>
          </a:ln>
        </p:spPr>
      </p:sp>
      <p:sp>
        <p:nvSpPr>
          <p:cNvPr id="19" name="Text 17"/>
          <p:cNvSpPr/>
          <p:nvPr/>
        </p:nvSpPr>
        <p:spPr>
          <a:xfrm>
            <a:off x="7863840" y="4507992"/>
            <a:ext cx="2962656" cy="576072"/>
          </a:xfrm>
          <a:prstGeom prst="rect">
            <a:avLst/>
          </a:prstGeom>
          <a:noFill/>
          <a:ln/>
        </p:spPr>
        <p:txBody>
          <a:bodyPr wrap="square" lIns="0" tIns="0" rIns="0" bIns="0" rtlCol="0" anchor="t">
            <a:normAutofit/>
          </a:bodyPr>
          <a:lstStyle/>
          <a:p>
            <a:pPr indent="0" marL="0">
              <a:buNone/>
            </a:pPr>
            <a:r>
              <a:rPr lang="en-US" sz="880" dirty="0">
                <a:solidFill>
                  <a:srgbClr val="CBD5E1"/>
                </a:solidFill>
              </a:rPr>
              <a:t>Transparent business growth connected with learning, families and social contribution.</a:t>
            </a:r>
            <a:endParaRPr lang="en-US" sz="880" dirty="0"/>
          </a:p>
        </p:txBody>
      </p:sp>
      <p:sp>
        <p:nvSpPr>
          <p:cNvPr id="20" name="Text 18"/>
          <p:cNvSpPr/>
          <p:nvPr/>
        </p:nvSpPr>
        <p:spPr>
          <a:xfrm>
            <a:off x="594360" y="6144768"/>
            <a:ext cx="10698480" cy="219456"/>
          </a:xfrm>
          <a:prstGeom prst="rect">
            <a:avLst/>
          </a:prstGeom>
          <a:noFill/>
          <a:ln/>
        </p:spPr>
        <p:txBody>
          <a:bodyPr wrap="square" lIns="0" tIns="0" rIns="0" bIns="0" rtlCol="0" anchor="ctr">
            <a:normAutofit/>
          </a:bodyPr>
          <a:lstStyle/>
          <a:p>
            <a:pPr algn="ctr" indent="0" marL="0">
              <a:buNone/>
            </a:pPr>
            <a:r>
              <a:rPr lang="en-US" sz="820" dirty="0">
                <a:solidFill>
                  <a:srgbClr val="94A3B8"/>
                </a:solidFill>
              </a:rPr>
              <a:t>Confidential company profile &amp; collaboration deck — Version 1.0</a:t>
            </a:r>
            <a:endParaRPr lang="en-US" sz="820" dirty="0"/>
          </a:p>
        </p:txBody>
      </p:sp>
      <p:sp>
        <p:nvSpPr>
          <p:cNvPr id="25" name="Slide Number Placeholder 0"/>
          <p:cNvSpPr>
            <a:spLocks noGrp="1"/>
          </p:cNvSpPr>
          <p:nvPr>
            <p:ph type="sldNum" sz="quarter" idx="4294967295"/>
          </p:nvPr>
        </p:nvSpPr>
        <p:spPr>
          <a:xfrm>
            <a:off x="11521440" y="6510528"/>
            <a:ext cx="800000" cy="300000"/>
          </a:xfrm>
          <a:prstGeom prst="rect">
            <a:avLst/>
          </a:prstGeom>
          <a:extLst>
            <a:ext uri="{C572A759-6A51-4108-AA02-DFA0A04FC94B}">
              <ma14:wrappingTextBoxFlag xmlns:ma14="http://schemas.microsoft.com/office/mac/drawingml/2011/main" val="0"/>
            </a:ext>
          </a:extLst>
        </p:spPr>
        <p:txBody>
          <a:bodyPr/>
          <a:lstStyle>
            <a:lvl1pPr>
              <a:defRPr sz="700">
                <a:solidFill>
                  <a:srgbClr val="D6A955"/>
                </a:solidFill>
              </a:defRPr>
            </a:lvl1pPr>
          </a:lstStyle>
          <a:p>
            <a:pPr algn="l"/>
            <a:fld id="{F7021451-1387-4CA6-816F-3879F97B5CBC}" type="slidenum">
              <a:rPr b="0" lang="en-US"/>
              <a:t>1</a:t>
            </a:fld>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B1020"/>
        </a:solidFill>
      </p:bgPr>
    </p:bg>
    <p:spTree>
      <p:nvGrpSpPr>
        <p:cNvPr id="1" name=""/>
        <p:cNvGrpSpPr/>
        <p:nvPr/>
      </p:nvGrpSpPr>
      <p:grpSpPr>
        <a:xfrm>
          <a:off x="0" y="0"/>
          <a:ext cx="0" cy="0"/>
          <a:chOff x="0" y="0"/>
          <a:chExt cx="0" cy="0"/>
        </a:xfrm>
      </p:grpSpPr>
      <p:sp>
        <p:nvSpPr>
          <p:cNvPr id="2" name="Shape 0"/>
          <p:cNvSpPr/>
          <p:nvPr/>
        </p:nvSpPr>
        <p:spPr>
          <a:xfrm>
            <a:off x="10287000" y="182880"/>
            <a:ext cx="1188720" cy="73152"/>
          </a:xfrm>
          <a:prstGeom prst="rect">
            <a:avLst/>
          </a:prstGeom>
          <a:solidFill>
            <a:srgbClr val="D6A955">
              <a:alpha val="90000"/>
            </a:srgbClr>
          </a:solidFill>
          <a:ln w="12700">
            <a:solidFill>
              <a:srgbClr val="D6A955">
                <a:alpha val="0"/>
              </a:srgbClr>
            </a:solidFill>
            <a:prstDash val="solid"/>
          </a:ln>
        </p:spPr>
      </p:sp>
      <p:sp>
        <p:nvSpPr>
          <p:cNvPr id="3" name="Shape 1"/>
          <p:cNvSpPr/>
          <p:nvPr/>
        </p:nvSpPr>
        <p:spPr>
          <a:xfrm>
            <a:off x="685800" y="5989320"/>
            <a:ext cx="1188720" cy="73152"/>
          </a:xfrm>
          <a:prstGeom prst="rect">
            <a:avLst/>
          </a:prstGeom>
          <a:solidFill>
            <a:srgbClr val="334155">
              <a:alpha val="90000"/>
            </a:srgbClr>
          </a:solidFill>
          <a:ln w="12700">
            <a:solidFill>
              <a:srgbClr val="334155">
                <a:alpha val="0"/>
              </a:srgbClr>
            </a:solidFill>
            <a:prstDash val="solid"/>
          </a:ln>
        </p:spPr>
      </p:sp>
      <p:sp>
        <p:nvSpPr>
          <p:cNvPr id="4" name="Text 2"/>
          <p:cNvSpPr/>
          <p:nvPr/>
        </p:nvSpPr>
        <p:spPr>
          <a:xfrm>
            <a:off x="594360" y="384048"/>
            <a:ext cx="4297680" cy="201168"/>
          </a:xfrm>
          <a:prstGeom prst="rect">
            <a:avLst/>
          </a:prstGeom>
          <a:noFill/>
          <a:ln/>
        </p:spPr>
        <p:txBody>
          <a:bodyPr wrap="square" lIns="0" tIns="0" rIns="0" bIns="0" rtlCol="0" anchor="ctr"/>
          <a:lstStyle/>
          <a:p>
            <a:pPr indent="0" marL="0">
              <a:buNone/>
            </a:pPr>
            <a:r>
              <a:rPr lang="en-US" sz="760" b="1" dirty="0">
                <a:solidFill>
                  <a:srgbClr val="D6A955"/>
                </a:solidFill>
              </a:rPr>
              <a:t>AUTOMATION WITH HUMAN RESPONSIBILITY</a:t>
            </a:r>
            <a:endParaRPr lang="en-US" sz="760" dirty="0"/>
          </a:p>
        </p:txBody>
      </p:sp>
      <p:sp>
        <p:nvSpPr>
          <p:cNvPr id="5" name="Text 3"/>
          <p:cNvSpPr/>
          <p:nvPr/>
        </p:nvSpPr>
        <p:spPr>
          <a:xfrm>
            <a:off x="594360" y="658368"/>
            <a:ext cx="10241280" cy="512064"/>
          </a:xfrm>
          <a:prstGeom prst="rect">
            <a:avLst/>
          </a:prstGeom>
          <a:noFill/>
          <a:ln/>
        </p:spPr>
        <p:txBody>
          <a:bodyPr wrap="square" lIns="0" tIns="0" rIns="0" bIns="0" rtlCol="0" anchor="ctr">
            <a:normAutofit/>
          </a:bodyPr>
          <a:lstStyle/>
          <a:p>
            <a:pPr indent="0" marL="0">
              <a:buNone/>
            </a:pPr>
            <a:r>
              <a:rPr lang="en-US" sz="2600" b="1" dirty="0">
                <a:solidFill>
                  <a:srgbClr val="F8FAFC"/>
                </a:solidFill>
              </a:rPr>
              <a:t>AI Support Layer</a:t>
            </a:r>
            <a:endParaRPr lang="en-US" sz="2600" dirty="0"/>
          </a:p>
        </p:txBody>
      </p:sp>
      <p:sp>
        <p:nvSpPr>
          <p:cNvPr id="6" name="Shape 4"/>
          <p:cNvSpPr/>
          <p:nvPr/>
        </p:nvSpPr>
        <p:spPr>
          <a:xfrm>
            <a:off x="731520" y="1554480"/>
            <a:ext cx="2331720" cy="347472"/>
          </a:xfrm>
          <a:prstGeom prst="roundRect">
            <a:avLst>
              <a:gd name="adj" fmla="val 36842"/>
            </a:avLst>
          </a:prstGeom>
          <a:solidFill>
            <a:srgbClr val="D6A955"/>
          </a:solidFill>
          <a:ln w="6350">
            <a:solidFill>
              <a:srgbClr val="D6A955">
                <a:alpha val="45000"/>
              </a:srgbClr>
            </a:solidFill>
            <a:prstDash val="solid"/>
          </a:ln>
        </p:spPr>
      </p:sp>
      <p:sp>
        <p:nvSpPr>
          <p:cNvPr id="7" name="Text 5"/>
          <p:cNvSpPr/>
          <p:nvPr/>
        </p:nvSpPr>
        <p:spPr>
          <a:xfrm>
            <a:off x="804672" y="1636776"/>
            <a:ext cx="2185416" cy="146304"/>
          </a:xfrm>
          <a:prstGeom prst="rect">
            <a:avLst/>
          </a:prstGeom>
          <a:noFill/>
          <a:ln/>
        </p:spPr>
        <p:txBody>
          <a:bodyPr wrap="square" lIns="0" tIns="0" rIns="0" bIns="0" rtlCol="0" anchor="ctr">
            <a:normAutofit/>
          </a:bodyPr>
          <a:lstStyle/>
          <a:p>
            <a:pPr algn="ctr" indent="0" marL="0">
              <a:buNone/>
            </a:pPr>
            <a:r>
              <a:rPr lang="en-US" sz="720" b="1" dirty="0">
                <a:solidFill>
                  <a:srgbClr val="0B1020"/>
                </a:solidFill>
              </a:rPr>
              <a:t>AI Trainer</a:t>
            </a:r>
            <a:endParaRPr lang="en-US" sz="720" dirty="0"/>
          </a:p>
        </p:txBody>
      </p:sp>
      <p:sp>
        <p:nvSpPr>
          <p:cNvPr id="8" name="Shape 6"/>
          <p:cNvSpPr/>
          <p:nvPr/>
        </p:nvSpPr>
        <p:spPr>
          <a:xfrm>
            <a:off x="3520440" y="1554480"/>
            <a:ext cx="2331720" cy="347472"/>
          </a:xfrm>
          <a:prstGeom prst="roundRect">
            <a:avLst>
              <a:gd name="adj" fmla="val 36842"/>
            </a:avLst>
          </a:prstGeom>
          <a:solidFill>
            <a:srgbClr val="1E293B"/>
          </a:solidFill>
          <a:ln w="6350">
            <a:solidFill>
              <a:srgbClr val="D6A955">
                <a:alpha val="45000"/>
              </a:srgbClr>
            </a:solidFill>
            <a:prstDash val="solid"/>
          </a:ln>
        </p:spPr>
      </p:sp>
      <p:sp>
        <p:nvSpPr>
          <p:cNvPr id="9" name="Text 7"/>
          <p:cNvSpPr/>
          <p:nvPr/>
        </p:nvSpPr>
        <p:spPr>
          <a:xfrm>
            <a:off x="3593592" y="1636776"/>
            <a:ext cx="2185416" cy="146304"/>
          </a:xfrm>
          <a:prstGeom prst="rect">
            <a:avLst/>
          </a:prstGeom>
          <a:noFill/>
          <a:ln/>
        </p:spPr>
        <p:txBody>
          <a:bodyPr wrap="square" lIns="0" tIns="0" rIns="0" bIns="0" rtlCol="0" anchor="ctr">
            <a:normAutofit/>
          </a:bodyPr>
          <a:lstStyle/>
          <a:p>
            <a:pPr algn="ctr" indent="0" marL="0">
              <a:buNone/>
            </a:pPr>
            <a:r>
              <a:rPr lang="en-US" sz="720" b="1" dirty="0">
                <a:solidFill>
                  <a:srgbClr val="F8FAFC"/>
                </a:solidFill>
              </a:rPr>
              <a:t>AI CRM</a:t>
            </a:r>
            <a:endParaRPr lang="en-US" sz="720" dirty="0"/>
          </a:p>
        </p:txBody>
      </p:sp>
      <p:sp>
        <p:nvSpPr>
          <p:cNvPr id="10" name="Shape 8"/>
          <p:cNvSpPr/>
          <p:nvPr/>
        </p:nvSpPr>
        <p:spPr>
          <a:xfrm>
            <a:off x="6309360" y="1554480"/>
            <a:ext cx="2331720" cy="347472"/>
          </a:xfrm>
          <a:prstGeom prst="roundRect">
            <a:avLst>
              <a:gd name="adj" fmla="val 36842"/>
            </a:avLst>
          </a:prstGeom>
          <a:solidFill>
            <a:srgbClr val="D6A955"/>
          </a:solidFill>
          <a:ln w="6350">
            <a:solidFill>
              <a:srgbClr val="D6A955">
                <a:alpha val="45000"/>
              </a:srgbClr>
            </a:solidFill>
            <a:prstDash val="solid"/>
          </a:ln>
        </p:spPr>
      </p:sp>
      <p:sp>
        <p:nvSpPr>
          <p:cNvPr id="11" name="Text 9"/>
          <p:cNvSpPr/>
          <p:nvPr/>
        </p:nvSpPr>
        <p:spPr>
          <a:xfrm>
            <a:off x="6382512" y="1636776"/>
            <a:ext cx="2185416" cy="146304"/>
          </a:xfrm>
          <a:prstGeom prst="rect">
            <a:avLst/>
          </a:prstGeom>
          <a:noFill/>
          <a:ln/>
        </p:spPr>
        <p:txBody>
          <a:bodyPr wrap="square" lIns="0" tIns="0" rIns="0" bIns="0" rtlCol="0" anchor="ctr">
            <a:normAutofit/>
          </a:bodyPr>
          <a:lstStyle/>
          <a:p>
            <a:pPr algn="ctr" indent="0" marL="0">
              <a:buNone/>
            </a:pPr>
            <a:r>
              <a:rPr lang="en-US" sz="720" b="1" dirty="0">
                <a:solidFill>
                  <a:srgbClr val="0B1020"/>
                </a:solidFill>
              </a:rPr>
              <a:t>AI Sales Coach</a:t>
            </a:r>
            <a:endParaRPr lang="en-US" sz="720" dirty="0"/>
          </a:p>
        </p:txBody>
      </p:sp>
      <p:sp>
        <p:nvSpPr>
          <p:cNvPr id="12" name="Shape 10"/>
          <p:cNvSpPr/>
          <p:nvPr/>
        </p:nvSpPr>
        <p:spPr>
          <a:xfrm>
            <a:off x="9098280" y="1554480"/>
            <a:ext cx="2331720" cy="347472"/>
          </a:xfrm>
          <a:prstGeom prst="roundRect">
            <a:avLst>
              <a:gd name="adj" fmla="val 36842"/>
            </a:avLst>
          </a:prstGeom>
          <a:solidFill>
            <a:srgbClr val="1E293B"/>
          </a:solidFill>
          <a:ln w="6350">
            <a:solidFill>
              <a:srgbClr val="D6A955">
                <a:alpha val="45000"/>
              </a:srgbClr>
            </a:solidFill>
            <a:prstDash val="solid"/>
          </a:ln>
        </p:spPr>
      </p:sp>
      <p:sp>
        <p:nvSpPr>
          <p:cNvPr id="13" name="Text 11"/>
          <p:cNvSpPr/>
          <p:nvPr/>
        </p:nvSpPr>
        <p:spPr>
          <a:xfrm>
            <a:off x="9171432" y="1636776"/>
            <a:ext cx="2185416" cy="146304"/>
          </a:xfrm>
          <a:prstGeom prst="rect">
            <a:avLst/>
          </a:prstGeom>
          <a:noFill/>
          <a:ln/>
        </p:spPr>
        <p:txBody>
          <a:bodyPr wrap="square" lIns="0" tIns="0" rIns="0" bIns="0" rtlCol="0" anchor="ctr">
            <a:normAutofit/>
          </a:bodyPr>
          <a:lstStyle/>
          <a:p>
            <a:pPr algn="ctr" indent="0" marL="0">
              <a:buNone/>
            </a:pPr>
            <a:r>
              <a:rPr lang="en-US" sz="720" b="1" dirty="0">
                <a:solidFill>
                  <a:srgbClr val="F8FAFC"/>
                </a:solidFill>
              </a:rPr>
              <a:t>AI Auditor</a:t>
            </a:r>
            <a:endParaRPr lang="en-US" sz="720" dirty="0"/>
          </a:p>
        </p:txBody>
      </p:sp>
      <p:sp>
        <p:nvSpPr>
          <p:cNvPr id="14" name="Shape 12"/>
          <p:cNvSpPr/>
          <p:nvPr/>
        </p:nvSpPr>
        <p:spPr>
          <a:xfrm>
            <a:off x="731520" y="2468880"/>
            <a:ext cx="2331720" cy="347472"/>
          </a:xfrm>
          <a:prstGeom prst="roundRect">
            <a:avLst>
              <a:gd name="adj" fmla="val 36842"/>
            </a:avLst>
          </a:prstGeom>
          <a:solidFill>
            <a:srgbClr val="D6A955"/>
          </a:solidFill>
          <a:ln w="6350">
            <a:solidFill>
              <a:srgbClr val="D6A955">
                <a:alpha val="45000"/>
              </a:srgbClr>
            </a:solidFill>
            <a:prstDash val="solid"/>
          </a:ln>
        </p:spPr>
      </p:sp>
      <p:sp>
        <p:nvSpPr>
          <p:cNvPr id="15" name="Text 13"/>
          <p:cNvSpPr/>
          <p:nvPr/>
        </p:nvSpPr>
        <p:spPr>
          <a:xfrm>
            <a:off x="804672" y="2551176"/>
            <a:ext cx="2185416" cy="146304"/>
          </a:xfrm>
          <a:prstGeom prst="rect">
            <a:avLst/>
          </a:prstGeom>
          <a:noFill/>
          <a:ln/>
        </p:spPr>
        <p:txBody>
          <a:bodyPr wrap="square" lIns="0" tIns="0" rIns="0" bIns="0" rtlCol="0" anchor="ctr">
            <a:normAutofit/>
          </a:bodyPr>
          <a:lstStyle/>
          <a:p>
            <a:pPr algn="ctr" indent="0" marL="0">
              <a:buNone/>
            </a:pPr>
            <a:r>
              <a:rPr lang="en-US" sz="720" b="1" dirty="0">
                <a:solidFill>
                  <a:srgbClr val="0B1020"/>
                </a:solidFill>
              </a:rPr>
              <a:t>AI Research</a:t>
            </a:r>
            <a:endParaRPr lang="en-US" sz="720" dirty="0"/>
          </a:p>
        </p:txBody>
      </p:sp>
      <p:sp>
        <p:nvSpPr>
          <p:cNvPr id="16" name="Shape 14"/>
          <p:cNvSpPr/>
          <p:nvPr/>
        </p:nvSpPr>
        <p:spPr>
          <a:xfrm>
            <a:off x="3520440" y="2468880"/>
            <a:ext cx="2331720" cy="347472"/>
          </a:xfrm>
          <a:prstGeom prst="roundRect">
            <a:avLst>
              <a:gd name="adj" fmla="val 36842"/>
            </a:avLst>
          </a:prstGeom>
          <a:solidFill>
            <a:srgbClr val="1E293B"/>
          </a:solidFill>
          <a:ln w="6350">
            <a:solidFill>
              <a:srgbClr val="D6A955">
                <a:alpha val="45000"/>
              </a:srgbClr>
            </a:solidFill>
            <a:prstDash val="solid"/>
          </a:ln>
        </p:spPr>
      </p:sp>
      <p:sp>
        <p:nvSpPr>
          <p:cNvPr id="17" name="Text 15"/>
          <p:cNvSpPr/>
          <p:nvPr/>
        </p:nvSpPr>
        <p:spPr>
          <a:xfrm>
            <a:off x="3593592" y="2551176"/>
            <a:ext cx="2185416" cy="146304"/>
          </a:xfrm>
          <a:prstGeom prst="rect">
            <a:avLst/>
          </a:prstGeom>
          <a:noFill/>
          <a:ln/>
        </p:spPr>
        <p:txBody>
          <a:bodyPr wrap="square" lIns="0" tIns="0" rIns="0" bIns="0" rtlCol="0" anchor="ctr">
            <a:normAutofit/>
          </a:bodyPr>
          <a:lstStyle/>
          <a:p>
            <a:pPr algn="ctr" indent="0" marL="0">
              <a:buNone/>
            </a:pPr>
            <a:r>
              <a:rPr lang="en-US" sz="720" b="1" dirty="0">
                <a:solidFill>
                  <a:srgbClr val="F8FAFC"/>
                </a:solidFill>
              </a:rPr>
              <a:t>AI Social Coach</a:t>
            </a:r>
            <a:endParaRPr lang="en-US" sz="720" dirty="0"/>
          </a:p>
        </p:txBody>
      </p:sp>
      <p:sp>
        <p:nvSpPr>
          <p:cNvPr id="18" name="Shape 16"/>
          <p:cNvSpPr/>
          <p:nvPr/>
        </p:nvSpPr>
        <p:spPr>
          <a:xfrm>
            <a:off x="6309360" y="2468880"/>
            <a:ext cx="2331720" cy="347472"/>
          </a:xfrm>
          <a:prstGeom prst="roundRect">
            <a:avLst>
              <a:gd name="adj" fmla="val 36842"/>
            </a:avLst>
          </a:prstGeom>
          <a:solidFill>
            <a:srgbClr val="D6A955"/>
          </a:solidFill>
          <a:ln w="6350">
            <a:solidFill>
              <a:srgbClr val="D6A955">
                <a:alpha val="45000"/>
              </a:srgbClr>
            </a:solidFill>
            <a:prstDash val="solid"/>
          </a:ln>
        </p:spPr>
      </p:sp>
      <p:sp>
        <p:nvSpPr>
          <p:cNvPr id="19" name="Text 17"/>
          <p:cNvSpPr/>
          <p:nvPr/>
        </p:nvSpPr>
        <p:spPr>
          <a:xfrm>
            <a:off x="6382512" y="2551176"/>
            <a:ext cx="2185416" cy="146304"/>
          </a:xfrm>
          <a:prstGeom prst="rect">
            <a:avLst/>
          </a:prstGeom>
          <a:noFill/>
          <a:ln/>
        </p:spPr>
        <p:txBody>
          <a:bodyPr wrap="square" lIns="0" tIns="0" rIns="0" bIns="0" rtlCol="0" anchor="ctr">
            <a:normAutofit/>
          </a:bodyPr>
          <a:lstStyle/>
          <a:p>
            <a:pPr algn="ctr" indent="0" marL="0">
              <a:buNone/>
            </a:pPr>
            <a:r>
              <a:rPr lang="en-US" sz="720" b="1" dirty="0">
                <a:solidFill>
                  <a:srgbClr val="0B1020"/>
                </a:solidFill>
              </a:rPr>
              <a:t>AI Business Advisor</a:t>
            </a:r>
            <a:endParaRPr lang="en-US" sz="720" dirty="0"/>
          </a:p>
        </p:txBody>
      </p:sp>
      <p:sp>
        <p:nvSpPr>
          <p:cNvPr id="20" name="Shape 18"/>
          <p:cNvSpPr/>
          <p:nvPr/>
        </p:nvSpPr>
        <p:spPr>
          <a:xfrm>
            <a:off x="9098280" y="2468880"/>
            <a:ext cx="2331720" cy="347472"/>
          </a:xfrm>
          <a:prstGeom prst="roundRect">
            <a:avLst>
              <a:gd name="adj" fmla="val 36842"/>
            </a:avLst>
          </a:prstGeom>
          <a:solidFill>
            <a:srgbClr val="1E293B"/>
          </a:solidFill>
          <a:ln w="6350">
            <a:solidFill>
              <a:srgbClr val="D6A955">
                <a:alpha val="45000"/>
              </a:srgbClr>
            </a:solidFill>
            <a:prstDash val="solid"/>
          </a:ln>
        </p:spPr>
      </p:sp>
      <p:sp>
        <p:nvSpPr>
          <p:cNvPr id="21" name="Text 19"/>
          <p:cNvSpPr/>
          <p:nvPr/>
        </p:nvSpPr>
        <p:spPr>
          <a:xfrm>
            <a:off x="9171432" y="2551176"/>
            <a:ext cx="2185416" cy="146304"/>
          </a:xfrm>
          <a:prstGeom prst="rect">
            <a:avLst/>
          </a:prstGeom>
          <a:noFill/>
          <a:ln/>
        </p:spPr>
        <p:txBody>
          <a:bodyPr wrap="square" lIns="0" tIns="0" rIns="0" bIns="0" rtlCol="0" anchor="ctr">
            <a:normAutofit/>
          </a:bodyPr>
          <a:lstStyle/>
          <a:p>
            <a:pPr algn="ctr" indent="0" marL="0">
              <a:buNone/>
            </a:pPr>
            <a:r>
              <a:rPr lang="en-US" sz="720" b="1" dirty="0">
                <a:solidFill>
                  <a:srgbClr val="F8FAFC"/>
                </a:solidFill>
              </a:rPr>
              <a:t>AI Founder Assistant</a:t>
            </a:r>
            <a:endParaRPr lang="en-US" sz="720" dirty="0"/>
          </a:p>
        </p:txBody>
      </p:sp>
      <p:sp>
        <p:nvSpPr>
          <p:cNvPr id="22" name="Shape 20"/>
          <p:cNvSpPr/>
          <p:nvPr/>
        </p:nvSpPr>
        <p:spPr>
          <a:xfrm>
            <a:off x="1234440" y="3886200"/>
            <a:ext cx="9692640" cy="1234440"/>
          </a:xfrm>
          <a:prstGeom prst="roundRect">
            <a:avLst>
              <a:gd name="adj" fmla="val 10370"/>
            </a:avLst>
          </a:prstGeom>
          <a:solidFill>
            <a:srgbClr val="0F172A"/>
          </a:solidFill>
          <a:ln w="11430">
            <a:solidFill>
              <a:srgbClr val="D6A955">
                <a:alpha val="65000"/>
              </a:srgbClr>
            </a:solidFill>
            <a:prstDash val="solid"/>
          </a:ln>
        </p:spPr>
      </p:sp>
      <p:sp>
        <p:nvSpPr>
          <p:cNvPr id="23" name="Text 21"/>
          <p:cNvSpPr/>
          <p:nvPr/>
        </p:nvSpPr>
        <p:spPr>
          <a:xfrm>
            <a:off x="1508760" y="4142232"/>
            <a:ext cx="9144000" cy="822960"/>
          </a:xfrm>
          <a:prstGeom prst="rect">
            <a:avLst/>
          </a:prstGeom>
          <a:noFill/>
          <a:ln/>
        </p:spPr>
        <p:txBody>
          <a:bodyPr wrap="square" lIns="0" tIns="0" rIns="0" bIns="0" rtlCol="0" anchor="ctr">
            <a:normAutofit/>
          </a:bodyPr>
          <a:lstStyle/>
          <a:p>
            <a:pPr algn="ctr" indent="0" marL="0">
              <a:buNone/>
            </a:pPr>
            <a:r>
              <a:rPr lang="en-US" sz="1500" i="1" dirty="0">
                <a:solidFill>
                  <a:srgbClr val="F8FAFC"/>
                </a:solidFill>
              </a:rPr>
              <a:t>“AI will support decisions, learning, analysis and follow-up — but humans remain responsible for ethics, relationships and final judgment.”</a:t>
            </a:r>
            <a:endParaRPr lang="en-US" sz="1500" dirty="0"/>
          </a:p>
        </p:txBody>
      </p:sp>
      <p:sp>
        <p:nvSpPr>
          <p:cNvPr id="24" name="Text 22"/>
          <p:cNvSpPr/>
          <p:nvPr/>
        </p:nvSpPr>
        <p:spPr>
          <a:xfrm>
            <a:off x="594360" y="6144768"/>
            <a:ext cx="10698480" cy="219456"/>
          </a:xfrm>
          <a:prstGeom prst="rect">
            <a:avLst/>
          </a:prstGeom>
          <a:noFill/>
          <a:ln/>
        </p:spPr>
        <p:txBody>
          <a:bodyPr wrap="square" lIns="0" tIns="0" rIns="0" bIns="0" rtlCol="0" anchor="ctr">
            <a:normAutofit/>
          </a:bodyPr>
          <a:lstStyle/>
          <a:p>
            <a:pPr algn="ctr" indent="0" marL="0">
              <a:buNone/>
            </a:pPr>
            <a:r>
              <a:rPr lang="en-US" sz="820" dirty="0">
                <a:solidFill>
                  <a:srgbClr val="94A3B8"/>
                </a:solidFill>
              </a:rPr>
              <a:t>AI empowers people. It does not replace responsibility.</a:t>
            </a:r>
            <a:endParaRPr lang="en-US" sz="820" dirty="0"/>
          </a:p>
        </p:txBody>
      </p:sp>
      <p:sp>
        <p:nvSpPr>
          <p:cNvPr id="25" name="Slide Number Placeholder 0"/>
          <p:cNvSpPr>
            <a:spLocks noGrp="1"/>
          </p:cNvSpPr>
          <p:nvPr>
            <p:ph type="sldNum" sz="quarter" idx="4294967295"/>
          </p:nvPr>
        </p:nvSpPr>
        <p:spPr>
          <a:xfrm>
            <a:off x="11521440" y="6510528"/>
            <a:ext cx="800000" cy="300000"/>
          </a:xfrm>
          <a:prstGeom prst="rect">
            <a:avLst/>
          </a:prstGeom>
          <a:extLst>
            <a:ext uri="{C572A759-6A51-4108-AA02-DFA0A04FC94B}">
              <ma14:wrappingTextBoxFlag xmlns:ma14="http://schemas.microsoft.com/office/mac/drawingml/2011/main" val="0"/>
            </a:ext>
          </a:extLst>
        </p:spPr>
        <p:txBody>
          <a:bodyPr/>
          <a:lstStyle>
            <a:lvl1pPr>
              <a:defRPr sz="700">
                <a:solidFill>
                  <a:srgbClr val="D6A955"/>
                </a:solidFill>
              </a:defRPr>
            </a:lvl1pPr>
          </a:lstStyle>
          <a:p>
            <a:pPr algn="l"/>
            <a:fld id="{F7021451-1387-4CA6-816F-3879F97B5CBC}" type="slidenum">
              <a:rPr b="0" lang="en-US"/>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B1020"/>
        </a:solidFill>
      </p:bgPr>
    </p:bg>
    <p:spTree>
      <p:nvGrpSpPr>
        <p:cNvPr id="1" name=""/>
        <p:cNvGrpSpPr/>
        <p:nvPr/>
      </p:nvGrpSpPr>
      <p:grpSpPr>
        <a:xfrm>
          <a:off x="0" y="0"/>
          <a:ext cx="0" cy="0"/>
          <a:chOff x="0" y="0"/>
          <a:chExt cx="0" cy="0"/>
        </a:xfrm>
      </p:grpSpPr>
      <p:sp>
        <p:nvSpPr>
          <p:cNvPr id="2" name="Shape 0"/>
          <p:cNvSpPr/>
          <p:nvPr/>
        </p:nvSpPr>
        <p:spPr>
          <a:xfrm>
            <a:off x="10287000" y="182880"/>
            <a:ext cx="1188720" cy="73152"/>
          </a:xfrm>
          <a:prstGeom prst="rect">
            <a:avLst/>
          </a:prstGeom>
          <a:solidFill>
            <a:srgbClr val="D6A955">
              <a:alpha val="90000"/>
            </a:srgbClr>
          </a:solidFill>
          <a:ln w="12700">
            <a:solidFill>
              <a:srgbClr val="D6A955">
                <a:alpha val="0"/>
              </a:srgbClr>
            </a:solidFill>
            <a:prstDash val="solid"/>
          </a:ln>
        </p:spPr>
      </p:sp>
      <p:sp>
        <p:nvSpPr>
          <p:cNvPr id="3" name="Shape 1"/>
          <p:cNvSpPr/>
          <p:nvPr/>
        </p:nvSpPr>
        <p:spPr>
          <a:xfrm>
            <a:off x="685800" y="5989320"/>
            <a:ext cx="1188720" cy="73152"/>
          </a:xfrm>
          <a:prstGeom prst="rect">
            <a:avLst/>
          </a:prstGeom>
          <a:solidFill>
            <a:srgbClr val="334155">
              <a:alpha val="90000"/>
            </a:srgbClr>
          </a:solidFill>
          <a:ln w="12700">
            <a:solidFill>
              <a:srgbClr val="334155">
                <a:alpha val="0"/>
              </a:srgbClr>
            </a:solidFill>
            <a:prstDash val="solid"/>
          </a:ln>
        </p:spPr>
      </p:sp>
      <p:sp>
        <p:nvSpPr>
          <p:cNvPr id="4" name="Text 2"/>
          <p:cNvSpPr/>
          <p:nvPr/>
        </p:nvSpPr>
        <p:spPr>
          <a:xfrm>
            <a:off x="594360" y="384048"/>
            <a:ext cx="4297680" cy="201168"/>
          </a:xfrm>
          <a:prstGeom prst="rect">
            <a:avLst/>
          </a:prstGeom>
          <a:noFill/>
          <a:ln/>
        </p:spPr>
        <p:txBody>
          <a:bodyPr wrap="square" lIns="0" tIns="0" rIns="0" bIns="0" rtlCol="0" anchor="ctr"/>
          <a:lstStyle/>
          <a:p>
            <a:pPr indent="0" marL="0">
              <a:buNone/>
            </a:pPr>
            <a:r>
              <a:rPr lang="en-US" sz="760" b="1" dirty="0">
                <a:solidFill>
                  <a:srgbClr val="D6A955"/>
                </a:solidFill>
              </a:rPr>
              <a:t>LEARN BY DOING</a:t>
            </a:r>
            <a:endParaRPr lang="en-US" sz="760" dirty="0"/>
          </a:p>
        </p:txBody>
      </p:sp>
      <p:sp>
        <p:nvSpPr>
          <p:cNvPr id="5" name="Text 3"/>
          <p:cNvSpPr/>
          <p:nvPr/>
        </p:nvSpPr>
        <p:spPr>
          <a:xfrm>
            <a:off x="594360" y="658368"/>
            <a:ext cx="10241280" cy="512064"/>
          </a:xfrm>
          <a:prstGeom prst="rect">
            <a:avLst/>
          </a:prstGeom>
          <a:noFill/>
          <a:ln/>
        </p:spPr>
        <p:txBody>
          <a:bodyPr wrap="square" lIns="0" tIns="0" rIns="0" bIns="0" rtlCol="0" anchor="ctr">
            <a:normAutofit/>
          </a:bodyPr>
          <a:lstStyle/>
          <a:p>
            <a:pPr indent="0" marL="0">
              <a:buNone/>
            </a:pPr>
            <a:r>
              <a:rPr lang="en-US" sz="2600" b="1" dirty="0">
                <a:solidFill>
                  <a:srgbClr val="F8FAFC"/>
                </a:solidFill>
              </a:rPr>
              <a:t>Daily Live Practical Game</a:t>
            </a:r>
            <a:endParaRPr lang="en-US" sz="2600" dirty="0"/>
          </a:p>
        </p:txBody>
      </p:sp>
      <p:sp>
        <p:nvSpPr>
          <p:cNvPr id="6" name="Shape 4"/>
          <p:cNvSpPr/>
          <p:nvPr/>
        </p:nvSpPr>
        <p:spPr>
          <a:xfrm>
            <a:off x="640080" y="1828800"/>
            <a:ext cx="1280160" cy="2377440"/>
          </a:xfrm>
          <a:prstGeom prst="roundRect">
            <a:avLst>
              <a:gd name="adj" fmla="val 8571"/>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7" name="Text 5"/>
          <p:cNvSpPr/>
          <p:nvPr/>
        </p:nvSpPr>
        <p:spPr>
          <a:xfrm>
            <a:off x="804672" y="1975104"/>
            <a:ext cx="950976" cy="237744"/>
          </a:xfrm>
          <a:prstGeom prst="rect">
            <a:avLst/>
          </a:prstGeom>
          <a:noFill/>
          <a:ln/>
        </p:spPr>
        <p:txBody>
          <a:bodyPr wrap="square" lIns="0" tIns="0" rIns="0" bIns="0" rtlCol="0" anchor="ctr">
            <a:normAutofit/>
          </a:bodyPr>
          <a:lstStyle/>
          <a:p>
            <a:pPr indent="0" marL="0">
              <a:buNone/>
            </a:pPr>
            <a:r>
              <a:rPr lang="en-US" sz="1800" b="1" dirty="0">
                <a:solidFill>
                  <a:srgbClr val="F8FAFC"/>
                </a:solidFill>
              </a:rPr>
              <a:t>Mon</a:t>
            </a:r>
            <a:endParaRPr lang="en-US" sz="1800" dirty="0"/>
          </a:p>
        </p:txBody>
      </p:sp>
      <p:sp>
        <p:nvSpPr>
          <p:cNvPr id="8" name="Shape 6"/>
          <p:cNvSpPr/>
          <p:nvPr/>
        </p:nvSpPr>
        <p:spPr>
          <a:xfrm>
            <a:off x="804672" y="2267712"/>
            <a:ext cx="685800" cy="0"/>
          </a:xfrm>
          <a:prstGeom prst="line">
            <a:avLst/>
          </a:prstGeom>
          <a:noFill/>
          <a:ln w="12700">
            <a:solidFill>
              <a:srgbClr val="D6A955"/>
            </a:solidFill>
            <a:prstDash val="solid"/>
          </a:ln>
        </p:spPr>
      </p:sp>
      <p:sp>
        <p:nvSpPr>
          <p:cNvPr id="9" name="Text 7"/>
          <p:cNvSpPr/>
          <p:nvPr/>
        </p:nvSpPr>
        <p:spPr>
          <a:xfrm>
            <a:off x="804672" y="2359152"/>
            <a:ext cx="950976" cy="1719072"/>
          </a:xfrm>
          <a:prstGeom prst="rect">
            <a:avLst/>
          </a:prstGeom>
          <a:noFill/>
          <a:ln/>
        </p:spPr>
        <p:txBody>
          <a:bodyPr wrap="square" lIns="0" tIns="0" rIns="0" bIns="0" rtlCol="0" anchor="t">
            <a:normAutofit/>
          </a:bodyPr>
          <a:lstStyle/>
          <a:p>
            <a:pPr indent="0" marL="0">
              <a:buNone/>
            </a:pPr>
            <a:r>
              <a:rPr lang="en-US" sz="950" dirty="0">
                <a:solidFill>
                  <a:srgbClr val="CBD5E1"/>
                </a:solidFill>
              </a:rPr>
              <a:t>Sales Arena</a:t>
            </a:r>
            <a:endParaRPr lang="en-US" sz="950" dirty="0"/>
          </a:p>
        </p:txBody>
      </p:sp>
      <p:sp>
        <p:nvSpPr>
          <p:cNvPr id="10" name="Shape 8"/>
          <p:cNvSpPr/>
          <p:nvPr/>
        </p:nvSpPr>
        <p:spPr>
          <a:xfrm>
            <a:off x="2267712" y="1828800"/>
            <a:ext cx="1280160" cy="2377440"/>
          </a:xfrm>
          <a:prstGeom prst="roundRect">
            <a:avLst>
              <a:gd name="adj" fmla="val 8571"/>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11" name="Text 9"/>
          <p:cNvSpPr/>
          <p:nvPr/>
        </p:nvSpPr>
        <p:spPr>
          <a:xfrm>
            <a:off x="2432304" y="1975104"/>
            <a:ext cx="950976" cy="237744"/>
          </a:xfrm>
          <a:prstGeom prst="rect">
            <a:avLst/>
          </a:prstGeom>
          <a:noFill/>
          <a:ln/>
        </p:spPr>
        <p:txBody>
          <a:bodyPr wrap="square" lIns="0" tIns="0" rIns="0" bIns="0" rtlCol="0" anchor="ctr">
            <a:normAutofit/>
          </a:bodyPr>
          <a:lstStyle/>
          <a:p>
            <a:pPr indent="0" marL="0">
              <a:buNone/>
            </a:pPr>
            <a:r>
              <a:rPr lang="en-US" sz="1800" b="1" dirty="0">
                <a:solidFill>
                  <a:srgbClr val="F8FAFC"/>
                </a:solidFill>
              </a:rPr>
              <a:t>Tue</a:t>
            </a:r>
            <a:endParaRPr lang="en-US" sz="1800" dirty="0"/>
          </a:p>
        </p:txBody>
      </p:sp>
      <p:sp>
        <p:nvSpPr>
          <p:cNvPr id="12" name="Shape 10"/>
          <p:cNvSpPr/>
          <p:nvPr/>
        </p:nvSpPr>
        <p:spPr>
          <a:xfrm>
            <a:off x="2432304" y="2267712"/>
            <a:ext cx="685800" cy="0"/>
          </a:xfrm>
          <a:prstGeom prst="line">
            <a:avLst/>
          </a:prstGeom>
          <a:noFill/>
          <a:ln w="12700">
            <a:solidFill>
              <a:srgbClr val="38BDF8"/>
            </a:solidFill>
            <a:prstDash val="solid"/>
          </a:ln>
        </p:spPr>
      </p:sp>
      <p:sp>
        <p:nvSpPr>
          <p:cNvPr id="13" name="Text 11"/>
          <p:cNvSpPr/>
          <p:nvPr/>
        </p:nvSpPr>
        <p:spPr>
          <a:xfrm>
            <a:off x="2432304" y="2359152"/>
            <a:ext cx="950976" cy="1719072"/>
          </a:xfrm>
          <a:prstGeom prst="rect">
            <a:avLst/>
          </a:prstGeom>
          <a:noFill/>
          <a:ln/>
        </p:spPr>
        <p:txBody>
          <a:bodyPr wrap="square" lIns="0" tIns="0" rIns="0" bIns="0" rtlCol="0" anchor="t">
            <a:normAutofit/>
          </a:bodyPr>
          <a:lstStyle/>
          <a:p>
            <a:pPr indent="0" marL="0">
              <a:buNone/>
            </a:pPr>
            <a:r>
              <a:rPr lang="en-US" sz="950" dirty="0">
                <a:solidFill>
                  <a:srgbClr val="CBD5E1"/>
                </a:solidFill>
              </a:rPr>
              <a:t>Negotiation Battle</a:t>
            </a:r>
            <a:endParaRPr lang="en-US" sz="950" dirty="0"/>
          </a:p>
        </p:txBody>
      </p:sp>
      <p:sp>
        <p:nvSpPr>
          <p:cNvPr id="14" name="Shape 12"/>
          <p:cNvSpPr/>
          <p:nvPr/>
        </p:nvSpPr>
        <p:spPr>
          <a:xfrm>
            <a:off x="3895344" y="1828800"/>
            <a:ext cx="1280160" cy="2377440"/>
          </a:xfrm>
          <a:prstGeom prst="roundRect">
            <a:avLst>
              <a:gd name="adj" fmla="val 8571"/>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15" name="Text 13"/>
          <p:cNvSpPr/>
          <p:nvPr/>
        </p:nvSpPr>
        <p:spPr>
          <a:xfrm>
            <a:off x="4059936" y="1975104"/>
            <a:ext cx="950976" cy="237744"/>
          </a:xfrm>
          <a:prstGeom prst="rect">
            <a:avLst/>
          </a:prstGeom>
          <a:noFill/>
          <a:ln/>
        </p:spPr>
        <p:txBody>
          <a:bodyPr wrap="square" lIns="0" tIns="0" rIns="0" bIns="0" rtlCol="0" anchor="ctr">
            <a:normAutofit/>
          </a:bodyPr>
          <a:lstStyle/>
          <a:p>
            <a:pPr indent="0" marL="0">
              <a:buNone/>
            </a:pPr>
            <a:r>
              <a:rPr lang="en-US" sz="1800" b="1" dirty="0">
                <a:solidFill>
                  <a:srgbClr val="F8FAFC"/>
                </a:solidFill>
              </a:rPr>
              <a:t>Wed</a:t>
            </a:r>
            <a:endParaRPr lang="en-US" sz="1800" dirty="0"/>
          </a:p>
        </p:txBody>
      </p:sp>
      <p:sp>
        <p:nvSpPr>
          <p:cNvPr id="16" name="Shape 14"/>
          <p:cNvSpPr/>
          <p:nvPr/>
        </p:nvSpPr>
        <p:spPr>
          <a:xfrm>
            <a:off x="4059936" y="2267712"/>
            <a:ext cx="685800" cy="0"/>
          </a:xfrm>
          <a:prstGeom prst="line">
            <a:avLst/>
          </a:prstGeom>
          <a:noFill/>
          <a:ln w="12700">
            <a:solidFill>
              <a:srgbClr val="22C55E"/>
            </a:solidFill>
            <a:prstDash val="solid"/>
          </a:ln>
        </p:spPr>
      </p:sp>
      <p:sp>
        <p:nvSpPr>
          <p:cNvPr id="17" name="Text 15"/>
          <p:cNvSpPr/>
          <p:nvPr/>
        </p:nvSpPr>
        <p:spPr>
          <a:xfrm>
            <a:off x="4059936" y="2359152"/>
            <a:ext cx="950976" cy="1719072"/>
          </a:xfrm>
          <a:prstGeom prst="rect">
            <a:avLst/>
          </a:prstGeom>
          <a:noFill/>
          <a:ln/>
        </p:spPr>
        <p:txBody>
          <a:bodyPr wrap="square" lIns="0" tIns="0" rIns="0" bIns="0" rtlCol="0" anchor="t">
            <a:normAutofit/>
          </a:bodyPr>
          <a:lstStyle/>
          <a:p>
            <a:pPr indent="0" marL="0">
              <a:buNone/>
            </a:pPr>
            <a:r>
              <a:rPr lang="en-US" sz="950" dirty="0">
                <a:solidFill>
                  <a:srgbClr val="CBD5E1"/>
                </a:solidFill>
              </a:rPr>
              <a:t>Business Problem Solving</a:t>
            </a:r>
            <a:endParaRPr lang="en-US" sz="950" dirty="0"/>
          </a:p>
        </p:txBody>
      </p:sp>
      <p:sp>
        <p:nvSpPr>
          <p:cNvPr id="18" name="Shape 16"/>
          <p:cNvSpPr/>
          <p:nvPr/>
        </p:nvSpPr>
        <p:spPr>
          <a:xfrm>
            <a:off x="5522976" y="1828800"/>
            <a:ext cx="1280160" cy="2377440"/>
          </a:xfrm>
          <a:prstGeom prst="roundRect">
            <a:avLst>
              <a:gd name="adj" fmla="val 8571"/>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19" name="Text 17"/>
          <p:cNvSpPr/>
          <p:nvPr/>
        </p:nvSpPr>
        <p:spPr>
          <a:xfrm>
            <a:off x="5687568" y="1975104"/>
            <a:ext cx="950976" cy="237744"/>
          </a:xfrm>
          <a:prstGeom prst="rect">
            <a:avLst/>
          </a:prstGeom>
          <a:noFill/>
          <a:ln/>
        </p:spPr>
        <p:txBody>
          <a:bodyPr wrap="square" lIns="0" tIns="0" rIns="0" bIns="0" rtlCol="0" anchor="ctr">
            <a:normAutofit/>
          </a:bodyPr>
          <a:lstStyle/>
          <a:p>
            <a:pPr indent="0" marL="0">
              <a:buNone/>
            </a:pPr>
            <a:r>
              <a:rPr lang="en-US" sz="1800" b="1" dirty="0">
                <a:solidFill>
                  <a:srgbClr val="F8FAFC"/>
                </a:solidFill>
              </a:rPr>
              <a:t>Thu</a:t>
            </a:r>
            <a:endParaRPr lang="en-US" sz="1800" dirty="0"/>
          </a:p>
        </p:txBody>
      </p:sp>
      <p:sp>
        <p:nvSpPr>
          <p:cNvPr id="20" name="Shape 18"/>
          <p:cNvSpPr/>
          <p:nvPr/>
        </p:nvSpPr>
        <p:spPr>
          <a:xfrm>
            <a:off x="5687568" y="2267712"/>
            <a:ext cx="685800" cy="0"/>
          </a:xfrm>
          <a:prstGeom prst="line">
            <a:avLst/>
          </a:prstGeom>
          <a:noFill/>
          <a:ln w="12700">
            <a:solidFill>
              <a:srgbClr val="A78BFA"/>
            </a:solidFill>
            <a:prstDash val="solid"/>
          </a:ln>
        </p:spPr>
      </p:sp>
      <p:sp>
        <p:nvSpPr>
          <p:cNvPr id="21" name="Text 19"/>
          <p:cNvSpPr/>
          <p:nvPr/>
        </p:nvSpPr>
        <p:spPr>
          <a:xfrm>
            <a:off x="5687568" y="2359152"/>
            <a:ext cx="950976" cy="1719072"/>
          </a:xfrm>
          <a:prstGeom prst="rect">
            <a:avLst/>
          </a:prstGeom>
          <a:noFill/>
          <a:ln/>
        </p:spPr>
        <p:txBody>
          <a:bodyPr wrap="square" lIns="0" tIns="0" rIns="0" bIns="0" rtlCol="0" anchor="t">
            <a:normAutofit/>
          </a:bodyPr>
          <a:lstStyle/>
          <a:p>
            <a:pPr indent="0" marL="0">
              <a:buNone/>
            </a:pPr>
            <a:r>
              <a:rPr lang="en-US" sz="950" dirty="0">
                <a:solidFill>
                  <a:srgbClr val="CBD5E1"/>
                </a:solidFill>
              </a:rPr>
              <a:t>AI Prompt Challenge</a:t>
            </a:r>
            <a:endParaRPr lang="en-US" sz="950" dirty="0"/>
          </a:p>
        </p:txBody>
      </p:sp>
      <p:sp>
        <p:nvSpPr>
          <p:cNvPr id="22" name="Shape 20"/>
          <p:cNvSpPr/>
          <p:nvPr/>
        </p:nvSpPr>
        <p:spPr>
          <a:xfrm>
            <a:off x="7150608" y="1828800"/>
            <a:ext cx="1280160" cy="2377440"/>
          </a:xfrm>
          <a:prstGeom prst="roundRect">
            <a:avLst>
              <a:gd name="adj" fmla="val 8571"/>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23" name="Text 21"/>
          <p:cNvSpPr/>
          <p:nvPr/>
        </p:nvSpPr>
        <p:spPr>
          <a:xfrm>
            <a:off x="7315200" y="1975104"/>
            <a:ext cx="950976" cy="237744"/>
          </a:xfrm>
          <a:prstGeom prst="rect">
            <a:avLst/>
          </a:prstGeom>
          <a:noFill/>
          <a:ln/>
        </p:spPr>
        <p:txBody>
          <a:bodyPr wrap="square" lIns="0" tIns="0" rIns="0" bIns="0" rtlCol="0" anchor="ctr">
            <a:normAutofit/>
          </a:bodyPr>
          <a:lstStyle/>
          <a:p>
            <a:pPr indent="0" marL="0">
              <a:buNone/>
            </a:pPr>
            <a:r>
              <a:rPr lang="en-US" sz="1800" b="1" dirty="0">
                <a:solidFill>
                  <a:srgbClr val="F8FAFC"/>
                </a:solidFill>
              </a:rPr>
              <a:t>Fri</a:t>
            </a:r>
            <a:endParaRPr lang="en-US" sz="1800" dirty="0"/>
          </a:p>
        </p:txBody>
      </p:sp>
      <p:sp>
        <p:nvSpPr>
          <p:cNvPr id="24" name="Shape 22"/>
          <p:cNvSpPr/>
          <p:nvPr/>
        </p:nvSpPr>
        <p:spPr>
          <a:xfrm>
            <a:off x="7315200" y="2267712"/>
            <a:ext cx="685800" cy="0"/>
          </a:xfrm>
          <a:prstGeom prst="line">
            <a:avLst/>
          </a:prstGeom>
          <a:noFill/>
          <a:ln w="12700">
            <a:solidFill>
              <a:srgbClr val="F3C969"/>
            </a:solidFill>
            <a:prstDash val="solid"/>
          </a:ln>
        </p:spPr>
      </p:sp>
      <p:sp>
        <p:nvSpPr>
          <p:cNvPr id="25" name="Text 23"/>
          <p:cNvSpPr/>
          <p:nvPr/>
        </p:nvSpPr>
        <p:spPr>
          <a:xfrm>
            <a:off x="7315200" y="2359152"/>
            <a:ext cx="950976" cy="1719072"/>
          </a:xfrm>
          <a:prstGeom prst="rect">
            <a:avLst/>
          </a:prstGeom>
          <a:noFill/>
          <a:ln/>
        </p:spPr>
        <p:txBody>
          <a:bodyPr wrap="square" lIns="0" tIns="0" rIns="0" bIns="0" rtlCol="0" anchor="t">
            <a:normAutofit/>
          </a:bodyPr>
          <a:lstStyle/>
          <a:p>
            <a:pPr indent="0" marL="0">
              <a:buNone/>
            </a:pPr>
            <a:r>
              <a:rPr lang="en-US" sz="950" dirty="0">
                <a:solidFill>
                  <a:srgbClr val="CBD5E1"/>
                </a:solidFill>
              </a:rPr>
              <a:t>Startup Pitch Lab</a:t>
            </a:r>
            <a:endParaRPr lang="en-US" sz="950" dirty="0"/>
          </a:p>
        </p:txBody>
      </p:sp>
      <p:sp>
        <p:nvSpPr>
          <p:cNvPr id="26" name="Shape 24"/>
          <p:cNvSpPr/>
          <p:nvPr/>
        </p:nvSpPr>
        <p:spPr>
          <a:xfrm>
            <a:off x="8778240" y="1828800"/>
            <a:ext cx="1280160" cy="2377440"/>
          </a:xfrm>
          <a:prstGeom prst="roundRect">
            <a:avLst>
              <a:gd name="adj" fmla="val 8571"/>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27" name="Text 25"/>
          <p:cNvSpPr/>
          <p:nvPr/>
        </p:nvSpPr>
        <p:spPr>
          <a:xfrm>
            <a:off x="8942832" y="1975104"/>
            <a:ext cx="950976" cy="237744"/>
          </a:xfrm>
          <a:prstGeom prst="rect">
            <a:avLst/>
          </a:prstGeom>
          <a:noFill/>
          <a:ln/>
        </p:spPr>
        <p:txBody>
          <a:bodyPr wrap="square" lIns="0" tIns="0" rIns="0" bIns="0" rtlCol="0" anchor="ctr">
            <a:normAutofit/>
          </a:bodyPr>
          <a:lstStyle/>
          <a:p>
            <a:pPr indent="0" marL="0">
              <a:buNone/>
            </a:pPr>
            <a:r>
              <a:rPr lang="en-US" sz="1800" b="1" dirty="0">
                <a:solidFill>
                  <a:srgbClr val="F8FAFC"/>
                </a:solidFill>
              </a:rPr>
              <a:t>Sat</a:t>
            </a:r>
            <a:endParaRPr lang="en-US" sz="1800" dirty="0"/>
          </a:p>
        </p:txBody>
      </p:sp>
      <p:sp>
        <p:nvSpPr>
          <p:cNvPr id="28" name="Shape 26"/>
          <p:cNvSpPr/>
          <p:nvPr/>
        </p:nvSpPr>
        <p:spPr>
          <a:xfrm>
            <a:off x="8942832" y="2267712"/>
            <a:ext cx="685800" cy="0"/>
          </a:xfrm>
          <a:prstGeom prst="line">
            <a:avLst/>
          </a:prstGeom>
          <a:noFill/>
          <a:ln w="12700">
            <a:solidFill>
              <a:srgbClr val="F43F5E"/>
            </a:solidFill>
            <a:prstDash val="solid"/>
          </a:ln>
        </p:spPr>
      </p:sp>
      <p:sp>
        <p:nvSpPr>
          <p:cNvPr id="29" name="Text 27"/>
          <p:cNvSpPr/>
          <p:nvPr/>
        </p:nvSpPr>
        <p:spPr>
          <a:xfrm>
            <a:off x="8942832" y="2359152"/>
            <a:ext cx="950976" cy="1719072"/>
          </a:xfrm>
          <a:prstGeom prst="rect">
            <a:avLst/>
          </a:prstGeom>
          <a:noFill/>
          <a:ln/>
        </p:spPr>
        <p:txBody>
          <a:bodyPr wrap="square" lIns="0" tIns="0" rIns="0" bIns="0" rtlCol="0" anchor="t">
            <a:normAutofit/>
          </a:bodyPr>
          <a:lstStyle/>
          <a:p>
            <a:pPr indent="0" marL="0">
              <a:buNone/>
            </a:pPr>
            <a:r>
              <a:rPr lang="en-US" sz="950" dirty="0">
                <a:solidFill>
                  <a:srgbClr val="CBD5E1"/>
                </a:solidFill>
              </a:rPr>
              <a:t>Field Mission</a:t>
            </a:r>
            <a:endParaRPr lang="en-US" sz="950" dirty="0"/>
          </a:p>
        </p:txBody>
      </p:sp>
      <p:sp>
        <p:nvSpPr>
          <p:cNvPr id="30" name="Shape 28"/>
          <p:cNvSpPr/>
          <p:nvPr/>
        </p:nvSpPr>
        <p:spPr>
          <a:xfrm>
            <a:off x="10405872" y="1828800"/>
            <a:ext cx="1280160" cy="2377440"/>
          </a:xfrm>
          <a:prstGeom prst="roundRect">
            <a:avLst>
              <a:gd name="adj" fmla="val 8571"/>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31" name="Text 29"/>
          <p:cNvSpPr/>
          <p:nvPr/>
        </p:nvSpPr>
        <p:spPr>
          <a:xfrm>
            <a:off x="10570464" y="1975104"/>
            <a:ext cx="950976" cy="237744"/>
          </a:xfrm>
          <a:prstGeom prst="rect">
            <a:avLst/>
          </a:prstGeom>
          <a:noFill/>
          <a:ln/>
        </p:spPr>
        <p:txBody>
          <a:bodyPr wrap="square" lIns="0" tIns="0" rIns="0" bIns="0" rtlCol="0" anchor="ctr">
            <a:normAutofit/>
          </a:bodyPr>
          <a:lstStyle/>
          <a:p>
            <a:pPr indent="0" marL="0">
              <a:buNone/>
            </a:pPr>
            <a:r>
              <a:rPr lang="en-US" sz="1800" b="1" dirty="0">
                <a:solidFill>
                  <a:srgbClr val="F8FAFC"/>
                </a:solidFill>
              </a:rPr>
              <a:t>Sun</a:t>
            </a:r>
            <a:endParaRPr lang="en-US" sz="1800" dirty="0"/>
          </a:p>
        </p:txBody>
      </p:sp>
      <p:sp>
        <p:nvSpPr>
          <p:cNvPr id="32" name="Shape 30"/>
          <p:cNvSpPr/>
          <p:nvPr/>
        </p:nvSpPr>
        <p:spPr>
          <a:xfrm>
            <a:off x="10570464" y="2267712"/>
            <a:ext cx="685800" cy="0"/>
          </a:xfrm>
          <a:prstGeom prst="line">
            <a:avLst/>
          </a:prstGeom>
          <a:noFill/>
          <a:ln w="12700">
            <a:solidFill>
              <a:srgbClr val="D6A955"/>
            </a:solidFill>
            <a:prstDash val="solid"/>
          </a:ln>
        </p:spPr>
      </p:sp>
      <p:sp>
        <p:nvSpPr>
          <p:cNvPr id="33" name="Text 31"/>
          <p:cNvSpPr/>
          <p:nvPr/>
        </p:nvSpPr>
        <p:spPr>
          <a:xfrm>
            <a:off x="10570464" y="2359152"/>
            <a:ext cx="950976" cy="1719072"/>
          </a:xfrm>
          <a:prstGeom prst="rect">
            <a:avLst/>
          </a:prstGeom>
          <a:noFill/>
          <a:ln/>
        </p:spPr>
        <p:txBody>
          <a:bodyPr wrap="square" lIns="0" tIns="0" rIns="0" bIns="0" rtlCol="0" anchor="t">
            <a:normAutofit/>
          </a:bodyPr>
          <a:lstStyle/>
          <a:p>
            <a:pPr indent="0" marL="0">
              <a:buNone/>
            </a:pPr>
            <a:r>
              <a:rPr lang="en-US" sz="950" dirty="0">
                <a:solidFill>
                  <a:srgbClr val="CBD5E1"/>
                </a:solidFill>
              </a:rPr>
              <a:t>Reflection Room</a:t>
            </a:r>
            <a:endParaRPr lang="en-US" sz="950" dirty="0"/>
          </a:p>
        </p:txBody>
      </p:sp>
      <p:sp>
        <p:nvSpPr>
          <p:cNvPr id="34" name="Text 32"/>
          <p:cNvSpPr/>
          <p:nvPr/>
        </p:nvSpPr>
        <p:spPr>
          <a:xfrm>
            <a:off x="594360" y="6144768"/>
            <a:ext cx="10698480" cy="219456"/>
          </a:xfrm>
          <a:prstGeom prst="rect">
            <a:avLst/>
          </a:prstGeom>
          <a:noFill/>
          <a:ln/>
        </p:spPr>
        <p:txBody>
          <a:bodyPr wrap="square" lIns="0" tIns="0" rIns="0" bIns="0" rtlCol="0" anchor="ctr">
            <a:normAutofit/>
          </a:bodyPr>
          <a:lstStyle/>
          <a:p>
            <a:pPr algn="ctr" indent="0" marL="0">
              <a:buNone/>
            </a:pPr>
            <a:r>
              <a:rPr lang="en-US" sz="820" dirty="0">
                <a:solidFill>
                  <a:srgbClr val="94A3B8"/>
                </a:solidFill>
              </a:rPr>
              <a:t>Daily missions keep the ecosystem active, practical, measurable and habit-based.</a:t>
            </a:r>
            <a:endParaRPr lang="en-US" sz="820" dirty="0"/>
          </a:p>
        </p:txBody>
      </p:sp>
      <p:sp>
        <p:nvSpPr>
          <p:cNvPr id="25" name="Slide Number Placeholder 0"/>
          <p:cNvSpPr>
            <a:spLocks noGrp="1"/>
          </p:cNvSpPr>
          <p:nvPr>
            <p:ph type="sldNum" sz="quarter" idx="4294967295"/>
          </p:nvPr>
        </p:nvSpPr>
        <p:spPr>
          <a:xfrm>
            <a:off x="11521440" y="6510528"/>
            <a:ext cx="800000" cy="300000"/>
          </a:xfrm>
          <a:prstGeom prst="rect">
            <a:avLst/>
          </a:prstGeom>
          <a:extLst>
            <a:ext uri="{C572A759-6A51-4108-AA02-DFA0A04FC94B}">
              <ma14:wrappingTextBoxFlag xmlns:ma14="http://schemas.microsoft.com/office/mac/drawingml/2011/main" val="0"/>
            </a:ext>
          </a:extLst>
        </p:spPr>
        <p:txBody>
          <a:bodyPr/>
          <a:lstStyle>
            <a:lvl1pPr>
              <a:defRPr sz="700">
                <a:solidFill>
                  <a:srgbClr val="D6A955"/>
                </a:solidFill>
              </a:defRPr>
            </a:lvl1pPr>
          </a:lstStyle>
          <a:p>
            <a:pPr algn="l"/>
            <a:fld id="{F7021451-1387-4CA6-816F-3879F97B5CBC}" type="slidenum">
              <a:rPr b="0" lang="en-US"/>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B1020"/>
        </a:solidFill>
      </p:bgPr>
    </p:bg>
    <p:spTree>
      <p:nvGrpSpPr>
        <p:cNvPr id="1" name=""/>
        <p:cNvGrpSpPr/>
        <p:nvPr/>
      </p:nvGrpSpPr>
      <p:grpSpPr>
        <a:xfrm>
          <a:off x="0" y="0"/>
          <a:ext cx="0" cy="0"/>
          <a:chOff x="0" y="0"/>
          <a:chExt cx="0" cy="0"/>
        </a:xfrm>
      </p:grpSpPr>
      <p:sp>
        <p:nvSpPr>
          <p:cNvPr id="2" name="Shape 0"/>
          <p:cNvSpPr/>
          <p:nvPr/>
        </p:nvSpPr>
        <p:spPr>
          <a:xfrm>
            <a:off x="10287000" y="182880"/>
            <a:ext cx="1188720" cy="73152"/>
          </a:xfrm>
          <a:prstGeom prst="rect">
            <a:avLst/>
          </a:prstGeom>
          <a:solidFill>
            <a:srgbClr val="D6A955">
              <a:alpha val="90000"/>
            </a:srgbClr>
          </a:solidFill>
          <a:ln w="12700">
            <a:solidFill>
              <a:srgbClr val="D6A955">
                <a:alpha val="0"/>
              </a:srgbClr>
            </a:solidFill>
            <a:prstDash val="solid"/>
          </a:ln>
        </p:spPr>
      </p:sp>
      <p:sp>
        <p:nvSpPr>
          <p:cNvPr id="3" name="Shape 1"/>
          <p:cNvSpPr/>
          <p:nvPr/>
        </p:nvSpPr>
        <p:spPr>
          <a:xfrm>
            <a:off x="685800" y="5989320"/>
            <a:ext cx="1188720" cy="73152"/>
          </a:xfrm>
          <a:prstGeom prst="rect">
            <a:avLst/>
          </a:prstGeom>
          <a:solidFill>
            <a:srgbClr val="334155">
              <a:alpha val="90000"/>
            </a:srgbClr>
          </a:solidFill>
          <a:ln w="12700">
            <a:solidFill>
              <a:srgbClr val="334155">
                <a:alpha val="0"/>
              </a:srgbClr>
            </a:solidFill>
            <a:prstDash val="solid"/>
          </a:ln>
        </p:spPr>
      </p:sp>
      <p:sp>
        <p:nvSpPr>
          <p:cNvPr id="4" name="Text 2"/>
          <p:cNvSpPr/>
          <p:nvPr/>
        </p:nvSpPr>
        <p:spPr>
          <a:xfrm>
            <a:off x="594360" y="384048"/>
            <a:ext cx="4297680" cy="201168"/>
          </a:xfrm>
          <a:prstGeom prst="rect">
            <a:avLst/>
          </a:prstGeom>
          <a:noFill/>
          <a:ln/>
        </p:spPr>
        <p:txBody>
          <a:bodyPr wrap="square" lIns="0" tIns="0" rIns="0" bIns="0" rtlCol="0" anchor="ctr"/>
          <a:lstStyle/>
          <a:p>
            <a:pPr indent="0" marL="0">
              <a:buNone/>
            </a:pPr>
            <a:r>
              <a:rPr lang="en-US" sz="760" b="1" dirty="0">
                <a:solidFill>
                  <a:srgbClr val="D6A955"/>
                </a:solidFill>
              </a:rPr>
              <a:t>PERFORMANCE BEYOND SALES</a:t>
            </a:r>
            <a:endParaRPr lang="en-US" sz="760" dirty="0"/>
          </a:p>
        </p:txBody>
      </p:sp>
      <p:sp>
        <p:nvSpPr>
          <p:cNvPr id="5" name="Text 3"/>
          <p:cNvSpPr/>
          <p:nvPr/>
        </p:nvSpPr>
        <p:spPr>
          <a:xfrm>
            <a:off x="594360" y="658368"/>
            <a:ext cx="10241280" cy="512064"/>
          </a:xfrm>
          <a:prstGeom prst="rect">
            <a:avLst/>
          </a:prstGeom>
          <a:noFill/>
          <a:ln/>
        </p:spPr>
        <p:txBody>
          <a:bodyPr wrap="square" lIns="0" tIns="0" rIns="0" bIns="0" rtlCol="0" anchor="ctr">
            <a:normAutofit/>
          </a:bodyPr>
          <a:lstStyle/>
          <a:p>
            <a:pPr indent="0" marL="0">
              <a:buNone/>
            </a:pPr>
            <a:r>
              <a:rPr lang="en-US" sz="2600" b="1" dirty="0">
                <a:solidFill>
                  <a:srgbClr val="F8FAFC"/>
                </a:solidFill>
              </a:rPr>
              <a:t>Transparent Growth Scores</a:t>
            </a:r>
            <a:endParaRPr lang="en-US" sz="2600" dirty="0"/>
          </a:p>
        </p:txBody>
      </p:sp>
      <p:sp>
        <p:nvSpPr>
          <p:cNvPr id="6" name="Shape 4"/>
          <p:cNvSpPr/>
          <p:nvPr/>
        </p:nvSpPr>
        <p:spPr>
          <a:xfrm>
            <a:off x="731520" y="1463040"/>
            <a:ext cx="3246120" cy="1417320"/>
          </a:xfrm>
          <a:prstGeom prst="roundRect">
            <a:avLst>
              <a:gd name="adj" fmla="val 7742"/>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7" name="Text 5"/>
          <p:cNvSpPr/>
          <p:nvPr/>
        </p:nvSpPr>
        <p:spPr>
          <a:xfrm>
            <a:off x="896112" y="1609344"/>
            <a:ext cx="2916936" cy="237744"/>
          </a:xfrm>
          <a:prstGeom prst="rect">
            <a:avLst/>
          </a:prstGeom>
          <a:noFill/>
          <a:ln/>
        </p:spPr>
        <p:txBody>
          <a:bodyPr wrap="square" lIns="0" tIns="0" rIns="0" bIns="0" rtlCol="0" anchor="ctr">
            <a:normAutofit/>
          </a:bodyPr>
          <a:lstStyle/>
          <a:p>
            <a:pPr indent="0" marL="0">
              <a:buNone/>
            </a:pPr>
            <a:r>
              <a:rPr lang="en-US" sz="1120" b="1" dirty="0">
                <a:solidFill>
                  <a:srgbClr val="F8FAFC"/>
                </a:solidFill>
              </a:rPr>
              <a:t>Business</a:t>
            </a:r>
            <a:endParaRPr lang="en-US" sz="1120" dirty="0"/>
          </a:p>
        </p:txBody>
      </p:sp>
      <p:sp>
        <p:nvSpPr>
          <p:cNvPr id="8" name="Shape 6"/>
          <p:cNvSpPr/>
          <p:nvPr/>
        </p:nvSpPr>
        <p:spPr>
          <a:xfrm>
            <a:off x="896112" y="1901952"/>
            <a:ext cx="685800" cy="0"/>
          </a:xfrm>
          <a:prstGeom prst="line">
            <a:avLst/>
          </a:prstGeom>
          <a:noFill/>
          <a:ln w="12700">
            <a:solidFill>
              <a:srgbClr val="D6A955"/>
            </a:solidFill>
            <a:prstDash val="solid"/>
          </a:ln>
        </p:spPr>
      </p:sp>
      <p:sp>
        <p:nvSpPr>
          <p:cNvPr id="9" name="Text 7"/>
          <p:cNvSpPr/>
          <p:nvPr/>
        </p:nvSpPr>
        <p:spPr>
          <a:xfrm>
            <a:off x="896112" y="1993392"/>
            <a:ext cx="2916936" cy="758952"/>
          </a:xfrm>
          <a:prstGeom prst="rect">
            <a:avLst/>
          </a:prstGeom>
          <a:noFill/>
          <a:ln/>
        </p:spPr>
        <p:txBody>
          <a:bodyPr wrap="square" lIns="0" tIns="0" rIns="0" bIns="0" rtlCol="0" anchor="t">
            <a:normAutofit/>
          </a:bodyPr>
          <a:lstStyle/>
          <a:p>
            <a:pPr indent="0" marL="0">
              <a:buNone/>
            </a:pPr>
            <a:r>
              <a:rPr lang="en-US" sz="1020" dirty="0">
                <a:solidFill>
                  <a:srgbClr val="CBD5E1"/>
                </a:solidFill>
              </a:rPr>
              <a:t>Revenue &amp; execution</a:t>
            </a:r>
            <a:endParaRPr lang="en-US" sz="1020" dirty="0"/>
          </a:p>
        </p:txBody>
      </p:sp>
      <p:sp>
        <p:nvSpPr>
          <p:cNvPr id="10" name="Shape 8"/>
          <p:cNvSpPr/>
          <p:nvPr/>
        </p:nvSpPr>
        <p:spPr>
          <a:xfrm>
            <a:off x="4434840" y="1463040"/>
            <a:ext cx="3246120" cy="1417320"/>
          </a:xfrm>
          <a:prstGeom prst="roundRect">
            <a:avLst>
              <a:gd name="adj" fmla="val 7742"/>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11" name="Text 9"/>
          <p:cNvSpPr/>
          <p:nvPr/>
        </p:nvSpPr>
        <p:spPr>
          <a:xfrm>
            <a:off x="4599432" y="1609344"/>
            <a:ext cx="2916936" cy="237744"/>
          </a:xfrm>
          <a:prstGeom prst="rect">
            <a:avLst/>
          </a:prstGeom>
          <a:noFill/>
          <a:ln/>
        </p:spPr>
        <p:txBody>
          <a:bodyPr wrap="square" lIns="0" tIns="0" rIns="0" bIns="0" rtlCol="0" anchor="ctr">
            <a:normAutofit/>
          </a:bodyPr>
          <a:lstStyle/>
          <a:p>
            <a:pPr indent="0" marL="0">
              <a:buNone/>
            </a:pPr>
            <a:r>
              <a:rPr lang="en-US" sz="1120" b="1" dirty="0">
                <a:solidFill>
                  <a:srgbClr val="F8FAFC"/>
                </a:solidFill>
              </a:rPr>
              <a:t>Trust</a:t>
            </a:r>
            <a:endParaRPr lang="en-US" sz="1120" dirty="0"/>
          </a:p>
        </p:txBody>
      </p:sp>
      <p:sp>
        <p:nvSpPr>
          <p:cNvPr id="12" name="Shape 10"/>
          <p:cNvSpPr/>
          <p:nvPr/>
        </p:nvSpPr>
        <p:spPr>
          <a:xfrm>
            <a:off x="4599432" y="1901952"/>
            <a:ext cx="685800" cy="0"/>
          </a:xfrm>
          <a:prstGeom prst="line">
            <a:avLst/>
          </a:prstGeom>
          <a:noFill/>
          <a:ln w="12700">
            <a:solidFill>
              <a:srgbClr val="38BDF8"/>
            </a:solidFill>
            <a:prstDash val="solid"/>
          </a:ln>
        </p:spPr>
      </p:sp>
      <p:sp>
        <p:nvSpPr>
          <p:cNvPr id="13" name="Text 11"/>
          <p:cNvSpPr/>
          <p:nvPr/>
        </p:nvSpPr>
        <p:spPr>
          <a:xfrm>
            <a:off x="4599432" y="1993392"/>
            <a:ext cx="2916936" cy="758952"/>
          </a:xfrm>
          <a:prstGeom prst="rect">
            <a:avLst/>
          </a:prstGeom>
          <a:noFill/>
          <a:ln/>
        </p:spPr>
        <p:txBody>
          <a:bodyPr wrap="square" lIns="0" tIns="0" rIns="0" bIns="0" rtlCol="0" anchor="t">
            <a:normAutofit/>
          </a:bodyPr>
          <a:lstStyle/>
          <a:p>
            <a:pPr indent="0" marL="0">
              <a:buNone/>
            </a:pPr>
            <a:r>
              <a:rPr lang="en-US" sz="1020" dirty="0">
                <a:solidFill>
                  <a:srgbClr val="CBD5E1"/>
                </a:solidFill>
              </a:rPr>
              <a:t>Ethics &amp; reliability</a:t>
            </a:r>
            <a:endParaRPr lang="en-US" sz="1020" dirty="0"/>
          </a:p>
        </p:txBody>
      </p:sp>
      <p:sp>
        <p:nvSpPr>
          <p:cNvPr id="14" name="Shape 12"/>
          <p:cNvSpPr/>
          <p:nvPr/>
        </p:nvSpPr>
        <p:spPr>
          <a:xfrm>
            <a:off x="8138160" y="1463040"/>
            <a:ext cx="3246120" cy="1417320"/>
          </a:xfrm>
          <a:prstGeom prst="roundRect">
            <a:avLst>
              <a:gd name="adj" fmla="val 7742"/>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15" name="Text 13"/>
          <p:cNvSpPr/>
          <p:nvPr/>
        </p:nvSpPr>
        <p:spPr>
          <a:xfrm>
            <a:off x="8302752" y="1609344"/>
            <a:ext cx="2916936" cy="237744"/>
          </a:xfrm>
          <a:prstGeom prst="rect">
            <a:avLst/>
          </a:prstGeom>
          <a:noFill/>
          <a:ln/>
        </p:spPr>
        <p:txBody>
          <a:bodyPr wrap="square" lIns="0" tIns="0" rIns="0" bIns="0" rtlCol="0" anchor="ctr">
            <a:normAutofit/>
          </a:bodyPr>
          <a:lstStyle/>
          <a:p>
            <a:pPr indent="0" marL="0">
              <a:buNone/>
            </a:pPr>
            <a:r>
              <a:rPr lang="en-US" sz="1120" b="1" dirty="0">
                <a:solidFill>
                  <a:srgbClr val="F8FAFC"/>
                </a:solidFill>
              </a:rPr>
              <a:t>Learning</a:t>
            </a:r>
            <a:endParaRPr lang="en-US" sz="1120" dirty="0"/>
          </a:p>
        </p:txBody>
      </p:sp>
      <p:sp>
        <p:nvSpPr>
          <p:cNvPr id="16" name="Shape 14"/>
          <p:cNvSpPr/>
          <p:nvPr/>
        </p:nvSpPr>
        <p:spPr>
          <a:xfrm>
            <a:off x="8302752" y="1901952"/>
            <a:ext cx="685800" cy="0"/>
          </a:xfrm>
          <a:prstGeom prst="line">
            <a:avLst/>
          </a:prstGeom>
          <a:noFill/>
          <a:ln w="12700">
            <a:solidFill>
              <a:srgbClr val="22C55E"/>
            </a:solidFill>
            <a:prstDash val="solid"/>
          </a:ln>
        </p:spPr>
      </p:sp>
      <p:sp>
        <p:nvSpPr>
          <p:cNvPr id="17" name="Text 15"/>
          <p:cNvSpPr/>
          <p:nvPr/>
        </p:nvSpPr>
        <p:spPr>
          <a:xfrm>
            <a:off x="8302752" y="1993392"/>
            <a:ext cx="2916936" cy="758952"/>
          </a:xfrm>
          <a:prstGeom prst="rect">
            <a:avLst/>
          </a:prstGeom>
          <a:noFill/>
          <a:ln/>
        </p:spPr>
        <p:txBody>
          <a:bodyPr wrap="square" lIns="0" tIns="0" rIns="0" bIns="0" rtlCol="0" anchor="t">
            <a:normAutofit/>
          </a:bodyPr>
          <a:lstStyle/>
          <a:p>
            <a:pPr indent="0" marL="0">
              <a:buNone/>
            </a:pPr>
            <a:r>
              <a:rPr lang="en-US" sz="1020" dirty="0">
                <a:solidFill>
                  <a:srgbClr val="CBD5E1"/>
                </a:solidFill>
              </a:rPr>
              <a:t>Training &amp; progress</a:t>
            </a:r>
            <a:endParaRPr lang="en-US" sz="1020" dirty="0"/>
          </a:p>
        </p:txBody>
      </p:sp>
      <p:sp>
        <p:nvSpPr>
          <p:cNvPr id="18" name="Shape 16"/>
          <p:cNvSpPr/>
          <p:nvPr/>
        </p:nvSpPr>
        <p:spPr>
          <a:xfrm>
            <a:off x="731520" y="3520440"/>
            <a:ext cx="3246120" cy="1417320"/>
          </a:xfrm>
          <a:prstGeom prst="roundRect">
            <a:avLst>
              <a:gd name="adj" fmla="val 7742"/>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19" name="Text 17"/>
          <p:cNvSpPr/>
          <p:nvPr/>
        </p:nvSpPr>
        <p:spPr>
          <a:xfrm>
            <a:off x="896112" y="3666744"/>
            <a:ext cx="2916936" cy="237744"/>
          </a:xfrm>
          <a:prstGeom prst="rect">
            <a:avLst/>
          </a:prstGeom>
          <a:noFill/>
          <a:ln/>
        </p:spPr>
        <p:txBody>
          <a:bodyPr wrap="square" lIns="0" tIns="0" rIns="0" bIns="0" rtlCol="0" anchor="ctr">
            <a:normAutofit/>
          </a:bodyPr>
          <a:lstStyle/>
          <a:p>
            <a:pPr indent="0" marL="0">
              <a:buNone/>
            </a:pPr>
            <a:r>
              <a:rPr lang="en-US" sz="1120" b="1" dirty="0">
                <a:solidFill>
                  <a:srgbClr val="F8FAFC"/>
                </a:solidFill>
              </a:rPr>
              <a:t>Leadership</a:t>
            </a:r>
            <a:endParaRPr lang="en-US" sz="1120" dirty="0"/>
          </a:p>
        </p:txBody>
      </p:sp>
      <p:sp>
        <p:nvSpPr>
          <p:cNvPr id="20" name="Shape 18"/>
          <p:cNvSpPr/>
          <p:nvPr/>
        </p:nvSpPr>
        <p:spPr>
          <a:xfrm>
            <a:off x="896112" y="3959352"/>
            <a:ext cx="685800" cy="0"/>
          </a:xfrm>
          <a:prstGeom prst="line">
            <a:avLst/>
          </a:prstGeom>
          <a:noFill/>
          <a:ln w="12700">
            <a:solidFill>
              <a:srgbClr val="A78BFA"/>
            </a:solidFill>
            <a:prstDash val="solid"/>
          </a:ln>
        </p:spPr>
      </p:sp>
      <p:sp>
        <p:nvSpPr>
          <p:cNvPr id="21" name="Text 19"/>
          <p:cNvSpPr/>
          <p:nvPr/>
        </p:nvSpPr>
        <p:spPr>
          <a:xfrm>
            <a:off x="896112" y="4050792"/>
            <a:ext cx="2916936" cy="758952"/>
          </a:xfrm>
          <a:prstGeom prst="rect">
            <a:avLst/>
          </a:prstGeom>
          <a:noFill/>
          <a:ln/>
        </p:spPr>
        <p:txBody>
          <a:bodyPr wrap="square" lIns="0" tIns="0" rIns="0" bIns="0" rtlCol="0" anchor="t">
            <a:normAutofit/>
          </a:bodyPr>
          <a:lstStyle/>
          <a:p>
            <a:pPr indent="0" marL="0">
              <a:buNone/>
            </a:pPr>
            <a:r>
              <a:rPr lang="en-US" sz="1020" dirty="0">
                <a:solidFill>
                  <a:srgbClr val="CBD5E1"/>
                </a:solidFill>
              </a:rPr>
              <a:t>Mentorship &amp; team growth</a:t>
            </a:r>
            <a:endParaRPr lang="en-US" sz="1020" dirty="0"/>
          </a:p>
        </p:txBody>
      </p:sp>
      <p:sp>
        <p:nvSpPr>
          <p:cNvPr id="22" name="Shape 20"/>
          <p:cNvSpPr/>
          <p:nvPr/>
        </p:nvSpPr>
        <p:spPr>
          <a:xfrm>
            <a:off x="4434840" y="3520440"/>
            <a:ext cx="3246120" cy="1417320"/>
          </a:xfrm>
          <a:prstGeom prst="roundRect">
            <a:avLst>
              <a:gd name="adj" fmla="val 7742"/>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23" name="Text 21"/>
          <p:cNvSpPr/>
          <p:nvPr/>
        </p:nvSpPr>
        <p:spPr>
          <a:xfrm>
            <a:off x="4599432" y="3666744"/>
            <a:ext cx="2916936" cy="237744"/>
          </a:xfrm>
          <a:prstGeom prst="rect">
            <a:avLst/>
          </a:prstGeom>
          <a:noFill/>
          <a:ln/>
        </p:spPr>
        <p:txBody>
          <a:bodyPr wrap="square" lIns="0" tIns="0" rIns="0" bIns="0" rtlCol="0" anchor="ctr">
            <a:normAutofit/>
          </a:bodyPr>
          <a:lstStyle/>
          <a:p>
            <a:pPr indent="0" marL="0">
              <a:buNone/>
            </a:pPr>
            <a:r>
              <a:rPr lang="en-US" sz="1120" b="1" dirty="0">
                <a:solidFill>
                  <a:srgbClr val="F8FAFC"/>
                </a:solidFill>
              </a:rPr>
              <a:t>Innovation</a:t>
            </a:r>
            <a:endParaRPr lang="en-US" sz="1120" dirty="0"/>
          </a:p>
        </p:txBody>
      </p:sp>
      <p:sp>
        <p:nvSpPr>
          <p:cNvPr id="24" name="Shape 22"/>
          <p:cNvSpPr/>
          <p:nvPr/>
        </p:nvSpPr>
        <p:spPr>
          <a:xfrm>
            <a:off x="4599432" y="3959352"/>
            <a:ext cx="685800" cy="0"/>
          </a:xfrm>
          <a:prstGeom prst="line">
            <a:avLst/>
          </a:prstGeom>
          <a:noFill/>
          <a:ln w="12700">
            <a:solidFill>
              <a:srgbClr val="F3C969"/>
            </a:solidFill>
            <a:prstDash val="solid"/>
          </a:ln>
        </p:spPr>
      </p:sp>
      <p:sp>
        <p:nvSpPr>
          <p:cNvPr id="25" name="Text 23"/>
          <p:cNvSpPr/>
          <p:nvPr/>
        </p:nvSpPr>
        <p:spPr>
          <a:xfrm>
            <a:off x="4599432" y="4050792"/>
            <a:ext cx="2916936" cy="758952"/>
          </a:xfrm>
          <a:prstGeom prst="rect">
            <a:avLst/>
          </a:prstGeom>
          <a:noFill/>
          <a:ln/>
        </p:spPr>
        <p:txBody>
          <a:bodyPr wrap="square" lIns="0" tIns="0" rIns="0" bIns="0" rtlCol="0" anchor="t">
            <a:normAutofit/>
          </a:bodyPr>
          <a:lstStyle/>
          <a:p>
            <a:pPr indent="0" marL="0">
              <a:buNone/>
            </a:pPr>
            <a:r>
              <a:rPr lang="en-US" sz="1020" dirty="0">
                <a:solidFill>
                  <a:srgbClr val="CBD5E1"/>
                </a:solidFill>
              </a:rPr>
              <a:t>Ideas &amp; improvements</a:t>
            </a:r>
            <a:endParaRPr lang="en-US" sz="1020" dirty="0"/>
          </a:p>
        </p:txBody>
      </p:sp>
      <p:sp>
        <p:nvSpPr>
          <p:cNvPr id="26" name="Shape 24"/>
          <p:cNvSpPr/>
          <p:nvPr/>
        </p:nvSpPr>
        <p:spPr>
          <a:xfrm>
            <a:off x="8138160" y="3520440"/>
            <a:ext cx="3246120" cy="1417320"/>
          </a:xfrm>
          <a:prstGeom prst="roundRect">
            <a:avLst>
              <a:gd name="adj" fmla="val 7742"/>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27" name="Text 25"/>
          <p:cNvSpPr/>
          <p:nvPr/>
        </p:nvSpPr>
        <p:spPr>
          <a:xfrm>
            <a:off x="8302752" y="3666744"/>
            <a:ext cx="2916936" cy="237744"/>
          </a:xfrm>
          <a:prstGeom prst="rect">
            <a:avLst/>
          </a:prstGeom>
          <a:noFill/>
          <a:ln/>
        </p:spPr>
        <p:txBody>
          <a:bodyPr wrap="square" lIns="0" tIns="0" rIns="0" bIns="0" rtlCol="0" anchor="ctr">
            <a:normAutofit/>
          </a:bodyPr>
          <a:lstStyle/>
          <a:p>
            <a:pPr indent="0" marL="0">
              <a:buNone/>
            </a:pPr>
            <a:r>
              <a:rPr lang="en-US" sz="1120" b="1" dirty="0">
                <a:solidFill>
                  <a:srgbClr val="F8FAFC"/>
                </a:solidFill>
              </a:rPr>
              <a:t>Impact</a:t>
            </a:r>
            <a:endParaRPr lang="en-US" sz="1120" dirty="0"/>
          </a:p>
        </p:txBody>
      </p:sp>
      <p:sp>
        <p:nvSpPr>
          <p:cNvPr id="28" name="Shape 26"/>
          <p:cNvSpPr/>
          <p:nvPr/>
        </p:nvSpPr>
        <p:spPr>
          <a:xfrm>
            <a:off x="8302752" y="3959352"/>
            <a:ext cx="685800" cy="0"/>
          </a:xfrm>
          <a:prstGeom prst="line">
            <a:avLst/>
          </a:prstGeom>
          <a:noFill/>
          <a:ln w="12700">
            <a:solidFill>
              <a:srgbClr val="F43F5E"/>
            </a:solidFill>
            <a:prstDash val="solid"/>
          </a:ln>
        </p:spPr>
      </p:sp>
      <p:sp>
        <p:nvSpPr>
          <p:cNvPr id="29" name="Text 27"/>
          <p:cNvSpPr/>
          <p:nvPr/>
        </p:nvSpPr>
        <p:spPr>
          <a:xfrm>
            <a:off x="8302752" y="4050792"/>
            <a:ext cx="2916936" cy="758952"/>
          </a:xfrm>
          <a:prstGeom prst="rect">
            <a:avLst/>
          </a:prstGeom>
          <a:noFill/>
          <a:ln/>
        </p:spPr>
        <p:txBody>
          <a:bodyPr wrap="square" lIns="0" tIns="0" rIns="0" bIns="0" rtlCol="0" anchor="t">
            <a:normAutofit/>
          </a:bodyPr>
          <a:lstStyle/>
          <a:p>
            <a:pPr indent="0" marL="0">
              <a:buNone/>
            </a:pPr>
            <a:r>
              <a:rPr lang="en-US" sz="1020" dirty="0">
                <a:solidFill>
                  <a:srgbClr val="CBD5E1"/>
                </a:solidFill>
              </a:rPr>
              <a:t>Family &amp; community contribution</a:t>
            </a:r>
            <a:endParaRPr lang="en-US" sz="1020" dirty="0"/>
          </a:p>
        </p:txBody>
      </p:sp>
      <p:sp>
        <p:nvSpPr>
          <p:cNvPr id="30" name="Shape 28"/>
          <p:cNvSpPr/>
          <p:nvPr/>
        </p:nvSpPr>
        <p:spPr>
          <a:xfrm>
            <a:off x="1920240" y="5349240"/>
            <a:ext cx="8321040" cy="594360"/>
          </a:xfrm>
          <a:prstGeom prst="roundRect">
            <a:avLst>
              <a:gd name="adj" fmla="val 21538"/>
            </a:avLst>
          </a:prstGeom>
          <a:solidFill>
            <a:srgbClr val="0F172A"/>
          </a:solidFill>
          <a:ln w="11430">
            <a:solidFill>
              <a:srgbClr val="D6A955">
                <a:alpha val="65000"/>
              </a:srgbClr>
            </a:solidFill>
            <a:prstDash val="solid"/>
          </a:ln>
        </p:spPr>
      </p:sp>
      <p:sp>
        <p:nvSpPr>
          <p:cNvPr id="31" name="Text 29"/>
          <p:cNvSpPr/>
          <p:nvPr/>
        </p:nvSpPr>
        <p:spPr>
          <a:xfrm>
            <a:off x="2194560" y="5605272"/>
            <a:ext cx="7772400" cy="182880"/>
          </a:xfrm>
          <a:prstGeom prst="rect">
            <a:avLst/>
          </a:prstGeom>
          <a:noFill/>
          <a:ln/>
        </p:spPr>
        <p:txBody>
          <a:bodyPr wrap="square" lIns="0" tIns="0" rIns="0" bIns="0" rtlCol="0" anchor="ctr">
            <a:normAutofit/>
          </a:bodyPr>
          <a:lstStyle/>
          <a:p>
            <a:pPr algn="ctr" indent="0" marL="0">
              <a:buNone/>
            </a:pPr>
            <a:r>
              <a:rPr lang="en-US" sz="1500" i="1" dirty="0">
                <a:solidFill>
                  <a:srgbClr val="F8FAFC"/>
                </a:solidFill>
              </a:rPr>
              <a:t>“Income tells one part of the story. Trust, learning, leadership and impact show the full growth journey.”</a:t>
            </a:r>
            <a:endParaRPr lang="en-US" sz="1500" dirty="0"/>
          </a:p>
        </p:txBody>
      </p:sp>
      <p:sp>
        <p:nvSpPr>
          <p:cNvPr id="32" name="Text 30"/>
          <p:cNvSpPr/>
          <p:nvPr/>
        </p:nvSpPr>
        <p:spPr>
          <a:xfrm>
            <a:off x="594360" y="6144768"/>
            <a:ext cx="10698480" cy="219456"/>
          </a:xfrm>
          <a:prstGeom prst="rect">
            <a:avLst/>
          </a:prstGeom>
          <a:noFill/>
          <a:ln/>
        </p:spPr>
        <p:txBody>
          <a:bodyPr wrap="square" lIns="0" tIns="0" rIns="0" bIns="0" rtlCol="0" anchor="ctr">
            <a:normAutofit/>
          </a:bodyPr>
          <a:lstStyle/>
          <a:p>
            <a:pPr algn="ctr" indent="0" marL="0">
              <a:buNone/>
            </a:pPr>
            <a:r>
              <a:rPr lang="en-US" sz="820" dirty="0">
                <a:solidFill>
                  <a:srgbClr val="94A3B8"/>
                </a:solidFill>
              </a:rPr>
              <a:t>Growth = Business + Trust + Learning + Leadership + Innovation + Social Impact</a:t>
            </a:r>
            <a:endParaRPr lang="en-US" sz="820" dirty="0"/>
          </a:p>
        </p:txBody>
      </p:sp>
      <p:sp>
        <p:nvSpPr>
          <p:cNvPr id="25" name="Slide Number Placeholder 0"/>
          <p:cNvSpPr>
            <a:spLocks noGrp="1"/>
          </p:cNvSpPr>
          <p:nvPr>
            <p:ph type="sldNum" sz="quarter" idx="4294967295"/>
          </p:nvPr>
        </p:nvSpPr>
        <p:spPr>
          <a:xfrm>
            <a:off x="11521440" y="6510528"/>
            <a:ext cx="800000" cy="300000"/>
          </a:xfrm>
          <a:prstGeom prst="rect">
            <a:avLst/>
          </a:prstGeom>
          <a:extLst>
            <a:ext uri="{C572A759-6A51-4108-AA02-DFA0A04FC94B}">
              <ma14:wrappingTextBoxFlag xmlns:ma14="http://schemas.microsoft.com/office/mac/drawingml/2011/main" val="0"/>
            </a:ext>
          </a:extLst>
        </p:spPr>
        <p:txBody>
          <a:bodyPr/>
          <a:lstStyle>
            <a:lvl1pPr>
              <a:defRPr sz="700">
                <a:solidFill>
                  <a:srgbClr val="D6A955"/>
                </a:solidFill>
              </a:defRPr>
            </a:lvl1pPr>
          </a:lstStyle>
          <a:p>
            <a:pPr algn="l"/>
            <a:fld id="{F7021451-1387-4CA6-816F-3879F97B5CBC}" type="slidenum">
              <a:rPr b="0" lang="en-US"/>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B1020"/>
        </a:solidFill>
      </p:bgPr>
    </p:bg>
    <p:spTree>
      <p:nvGrpSpPr>
        <p:cNvPr id="1" name=""/>
        <p:cNvGrpSpPr/>
        <p:nvPr/>
      </p:nvGrpSpPr>
      <p:grpSpPr>
        <a:xfrm>
          <a:off x="0" y="0"/>
          <a:ext cx="0" cy="0"/>
          <a:chOff x="0" y="0"/>
          <a:chExt cx="0" cy="0"/>
        </a:xfrm>
      </p:grpSpPr>
      <p:sp>
        <p:nvSpPr>
          <p:cNvPr id="2" name="Shape 0"/>
          <p:cNvSpPr/>
          <p:nvPr/>
        </p:nvSpPr>
        <p:spPr>
          <a:xfrm>
            <a:off x="10287000" y="182880"/>
            <a:ext cx="1188720" cy="73152"/>
          </a:xfrm>
          <a:prstGeom prst="rect">
            <a:avLst/>
          </a:prstGeom>
          <a:solidFill>
            <a:srgbClr val="D6A955">
              <a:alpha val="90000"/>
            </a:srgbClr>
          </a:solidFill>
          <a:ln w="12700">
            <a:solidFill>
              <a:srgbClr val="D6A955">
                <a:alpha val="0"/>
              </a:srgbClr>
            </a:solidFill>
            <a:prstDash val="solid"/>
          </a:ln>
        </p:spPr>
      </p:sp>
      <p:sp>
        <p:nvSpPr>
          <p:cNvPr id="3" name="Shape 1"/>
          <p:cNvSpPr/>
          <p:nvPr/>
        </p:nvSpPr>
        <p:spPr>
          <a:xfrm>
            <a:off x="685800" y="5989320"/>
            <a:ext cx="1188720" cy="73152"/>
          </a:xfrm>
          <a:prstGeom prst="rect">
            <a:avLst/>
          </a:prstGeom>
          <a:solidFill>
            <a:srgbClr val="334155">
              <a:alpha val="90000"/>
            </a:srgbClr>
          </a:solidFill>
          <a:ln w="12700">
            <a:solidFill>
              <a:srgbClr val="334155">
                <a:alpha val="0"/>
              </a:srgbClr>
            </a:solidFill>
            <a:prstDash val="solid"/>
          </a:ln>
        </p:spPr>
      </p:sp>
      <p:sp>
        <p:nvSpPr>
          <p:cNvPr id="4" name="Text 2"/>
          <p:cNvSpPr/>
          <p:nvPr/>
        </p:nvSpPr>
        <p:spPr>
          <a:xfrm>
            <a:off x="594360" y="384048"/>
            <a:ext cx="4297680" cy="201168"/>
          </a:xfrm>
          <a:prstGeom prst="rect">
            <a:avLst/>
          </a:prstGeom>
          <a:noFill/>
          <a:ln/>
        </p:spPr>
        <p:txBody>
          <a:bodyPr wrap="square" lIns="0" tIns="0" rIns="0" bIns="0" rtlCol="0" anchor="ctr"/>
          <a:lstStyle/>
          <a:p>
            <a:pPr indent="0" marL="0">
              <a:buNone/>
            </a:pPr>
            <a:r>
              <a:rPr lang="en-US" sz="760" b="1" dirty="0">
                <a:solidFill>
                  <a:srgbClr val="D6A955"/>
                </a:solidFill>
              </a:rPr>
              <a:t>MISSION VIRASAT MODEL</a:t>
            </a:r>
            <a:endParaRPr lang="en-US" sz="760" dirty="0"/>
          </a:p>
        </p:txBody>
      </p:sp>
      <p:sp>
        <p:nvSpPr>
          <p:cNvPr id="5" name="Text 3"/>
          <p:cNvSpPr/>
          <p:nvPr/>
        </p:nvSpPr>
        <p:spPr>
          <a:xfrm>
            <a:off x="594360" y="658368"/>
            <a:ext cx="10241280" cy="512064"/>
          </a:xfrm>
          <a:prstGeom prst="rect">
            <a:avLst/>
          </a:prstGeom>
          <a:noFill/>
          <a:ln/>
        </p:spPr>
        <p:txBody>
          <a:bodyPr wrap="square" lIns="0" tIns="0" rIns="0" bIns="0" rtlCol="0" anchor="ctr">
            <a:normAutofit/>
          </a:bodyPr>
          <a:lstStyle/>
          <a:p>
            <a:pPr indent="0" marL="0">
              <a:buNone/>
            </a:pPr>
            <a:r>
              <a:rPr lang="en-US" sz="2600" b="1" dirty="0">
                <a:solidFill>
                  <a:srgbClr val="F8FAFC"/>
                </a:solidFill>
              </a:rPr>
              <a:t>One Leader → One Family</a:t>
            </a:r>
            <a:endParaRPr lang="en-US" sz="2600" dirty="0"/>
          </a:p>
        </p:txBody>
      </p:sp>
      <p:sp>
        <p:nvSpPr>
          <p:cNvPr id="6" name="Shape 4"/>
          <p:cNvSpPr/>
          <p:nvPr/>
        </p:nvSpPr>
        <p:spPr>
          <a:xfrm>
            <a:off x="731520" y="2057400"/>
            <a:ext cx="1417320" cy="960120"/>
          </a:xfrm>
          <a:prstGeom prst="roundRect">
            <a:avLst>
              <a:gd name="adj" fmla="val 11429"/>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7" name="Text 5"/>
          <p:cNvSpPr/>
          <p:nvPr/>
        </p:nvSpPr>
        <p:spPr>
          <a:xfrm>
            <a:off x="896112" y="2203704"/>
            <a:ext cx="1088136" cy="237744"/>
          </a:xfrm>
          <a:prstGeom prst="rect">
            <a:avLst/>
          </a:prstGeom>
          <a:noFill/>
          <a:ln/>
        </p:spPr>
        <p:txBody>
          <a:bodyPr wrap="square" lIns="0" tIns="0" rIns="0" bIns="0" rtlCol="0" anchor="ctr">
            <a:normAutofit/>
          </a:bodyPr>
          <a:lstStyle/>
          <a:p>
            <a:pPr indent="0" marL="0">
              <a:buNone/>
            </a:pPr>
            <a:r>
              <a:rPr lang="en-US" sz="1050" b="1" dirty="0">
                <a:solidFill>
                  <a:srgbClr val="F8FAFC"/>
                </a:solidFill>
              </a:rPr>
              <a:t>Leader</a:t>
            </a:r>
            <a:endParaRPr lang="en-US" sz="1050" dirty="0"/>
          </a:p>
        </p:txBody>
      </p:sp>
      <p:sp>
        <p:nvSpPr>
          <p:cNvPr id="8" name="Shape 6"/>
          <p:cNvSpPr/>
          <p:nvPr/>
        </p:nvSpPr>
        <p:spPr>
          <a:xfrm>
            <a:off x="896112" y="2496312"/>
            <a:ext cx="685800" cy="0"/>
          </a:xfrm>
          <a:prstGeom prst="line">
            <a:avLst/>
          </a:prstGeom>
          <a:noFill/>
          <a:ln w="12700">
            <a:solidFill>
              <a:srgbClr val="D6A955"/>
            </a:solidFill>
            <a:prstDash val="solid"/>
          </a:ln>
        </p:spPr>
      </p:sp>
      <p:sp>
        <p:nvSpPr>
          <p:cNvPr id="9" name="Shape 7"/>
          <p:cNvSpPr/>
          <p:nvPr/>
        </p:nvSpPr>
        <p:spPr>
          <a:xfrm>
            <a:off x="2157984" y="2542032"/>
            <a:ext cx="384048" cy="0"/>
          </a:xfrm>
          <a:prstGeom prst="line">
            <a:avLst/>
          </a:prstGeom>
          <a:noFill/>
          <a:ln w="15240">
            <a:solidFill>
              <a:srgbClr val="D6A955"/>
            </a:solidFill>
            <a:prstDash val="solid"/>
            <a:headEnd type="none"/>
            <a:tailEnd type="triangle"/>
          </a:ln>
        </p:spPr>
      </p:sp>
      <p:sp>
        <p:nvSpPr>
          <p:cNvPr id="10" name="Shape 8"/>
          <p:cNvSpPr/>
          <p:nvPr/>
        </p:nvSpPr>
        <p:spPr>
          <a:xfrm>
            <a:off x="2606040" y="2057400"/>
            <a:ext cx="1417320" cy="960120"/>
          </a:xfrm>
          <a:prstGeom prst="roundRect">
            <a:avLst>
              <a:gd name="adj" fmla="val 11429"/>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11" name="Text 9"/>
          <p:cNvSpPr/>
          <p:nvPr/>
        </p:nvSpPr>
        <p:spPr>
          <a:xfrm>
            <a:off x="2770632" y="2203704"/>
            <a:ext cx="1088136" cy="237744"/>
          </a:xfrm>
          <a:prstGeom prst="rect">
            <a:avLst/>
          </a:prstGeom>
          <a:noFill/>
          <a:ln/>
        </p:spPr>
        <p:txBody>
          <a:bodyPr wrap="square" lIns="0" tIns="0" rIns="0" bIns="0" rtlCol="0" anchor="ctr">
            <a:normAutofit/>
          </a:bodyPr>
          <a:lstStyle/>
          <a:p>
            <a:pPr indent="0" marL="0">
              <a:buNone/>
            </a:pPr>
            <a:r>
              <a:rPr lang="en-US" sz="1050" b="1" dirty="0">
                <a:solidFill>
                  <a:srgbClr val="F8FAFC"/>
                </a:solidFill>
              </a:rPr>
              <a:t>Family</a:t>
            </a:r>
            <a:endParaRPr lang="en-US" sz="1050" dirty="0"/>
          </a:p>
        </p:txBody>
      </p:sp>
      <p:sp>
        <p:nvSpPr>
          <p:cNvPr id="12" name="Shape 10"/>
          <p:cNvSpPr/>
          <p:nvPr/>
        </p:nvSpPr>
        <p:spPr>
          <a:xfrm>
            <a:off x="2770632" y="2496312"/>
            <a:ext cx="685800" cy="0"/>
          </a:xfrm>
          <a:prstGeom prst="line">
            <a:avLst/>
          </a:prstGeom>
          <a:noFill/>
          <a:ln w="12700">
            <a:solidFill>
              <a:srgbClr val="38BDF8"/>
            </a:solidFill>
            <a:prstDash val="solid"/>
          </a:ln>
        </p:spPr>
      </p:sp>
      <p:sp>
        <p:nvSpPr>
          <p:cNvPr id="13" name="Shape 11"/>
          <p:cNvSpPr/>
          <p:nvPr/>
        </p:nvSpPr>
        <p:spPr>
          <a:xfrm>
            <a:off x="4032504" y="2542032"/>
            <a:ext cx="384048" cy="0"/>
          </a:xfrm>
          <a:prstGeom prst="line">
            <a:avLst/>
          </a:prstGeom>
          <a:noFill/>
          <a:ln w="15240">
            <a:solidFill>
              <a:srgbClr val="D6A955"/>
            </a:solidFill>
            <a:prstDash val="solid"/>
            <a:headEnd type="none"/>
            <a:tailEnd type="triangle"/>
          </a:ln>
        </p:spPr>
      </p:sp>
      <p:sp>
        <p:nvSpPr>
          <p:cNvPr id="14" name="Shape 12"/>
          <p:cNvSpPr/>
          <p:nvPr/>
        </p:nvSpPr>
        <p:spPr>
          <a:xfrm>
            <a:off x="4480560" y="2057400"/>
            <a:ext cx="1417320" cy="960120"/>
          </a:xfrm>
          <a:prstGeom prst="roundRect">
            <a:avLst>
              <a:gd name="adj" fmla="val 11429"/>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15" name="Text 13"/>
          <p:cNvSpPr/>
          <p:nvPr/>
        </p:nvSpPr>
        <p:spPr>
          <a:xfrm>
            <a:off x="4645152" y="2203704"/>
            <a:ext cx="1088136" cy="237744"/>
          </a:xfrm>
          <a:prstGeom prst="rect">
            <a:avLst/>
          </a:prstGeom>
          <a:noFill/>
          <a:ln/>
        </p:spPr>
        <p:txBody>
          <a:bodyPr wrap="square" lIns="0" tIns="0" rIns="0" bIns="0" rtlCol="0" anchor="ctr">
            <a:normAutofit/>
          </a:bodyPr>
          <a:lstStyle/>
          <a:p>
            <a:pPr indent="0" marL="0">
              <a:buNone/>
            </a:pPr>
            <a:r>
              <a:rPr lang="en-US" sz="1050" b="1" dirty="0">
                <a:solidFill>
                  <a:srgbClr val="F8FAFC"/>
                </a:solidFill>
              </a:rPr>
              <a:t>Financial Literacy</a:t>
            </a:r>
            <a:endParaRPr lang="en-US" sz="1050" dirty="0"/>
          </a:p>
        </p:txBody>
      </p:sp>
      <p:sp>
        <p:nvSpPr>
          <p:cNvPr id="16" name="Shape 14"/>
          <p:cNvSpPr/>
          <p:nvPr/>
        </p:nvSpPr>
        <p:spPr>
          <a:xfrm>
            <a:off x="4645152" y="2496312"/>
            <a:ext cx="685800" cy="0"/>
          </a:xfrm>
          <a:prstGeom prst="line">
            <a:avLst/>
          </a:prstGeom>
          <a:noFill/>
          <a:ln w="12700">
            <a:solidFill>
              <a:srgbClr val="22C55E"/>
            </a:solidFill>
            <a:prstDash val="solid"/>
          </a:ln>
        </p:spPr>
      </p:sp>
      <p:sp>
        <p:nvSpPr>
          <p:cNvPr id="17" name="Shape 15"/>
          <p:cNvSpPr/>
          <p:nvPr/>
        </p:nvSpPr>
        <p:spPr>
          <a:xfrm>
            <a:off x="5907024" y="2542032"/>
            <a:ext cx="384048" cy="0"/>
          </a:xfrm>
          <a:prstGeom prst="line">
            <a:avLst/>
          </a:prstGeom>
          <a:noFill/>
          <a:ln w="15240">
            <a:solidFill>
              <a:srgbClr val="D6A955"/>
            </a:solidFill>
            <a:prstDash val="solid"/>
            <a:headEnd type="none"/>
            <a:tailEnd type="triangle"/>
          </a:ln>
        </p:spPr>
      </p:sp>
      <p:sp>
        <p:nvSpPr>
          <p:cNvPr id="18" name="Shape 16"/>
          <p:cNvSpPr/>
          <p:nvPr/>
        </p:nvSpPr>
        <p:spPr>
          <a:xfrm>
            <a:off x="6355080" y="2057400"/>
            <a:ext cx="1417320" cy="960120"/>
          </a:xfrm>
          <a:prstGeom prst="roundRect">
            <a:avLst>
              <a:gd name="adj" fmla="val 11429"/>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19" name="Text 17"/>
          <p:cNvSpPr/>
          <p:nvPr/>
        </p:nvSpPr>
        <p:spPr>
          <a:xfrm>
            <a:off x="6519672" y="2203704"/>
            <a:ext cx="1088136" cy="237744"/>
          </a:xfrm>
          <a:prstGeom prst="rect">
            <a:avLst/>
          </a:prstGeom>
          <a:noFill/>
          <a:ln/>
        </p:spPr>
        <p:txBody>
          <a:bodyPr wrap="square" lIns="0" tIns="0" rIns="0" bIns="0" rtlCol="0" anchor="ctr">
            <a:normAutofit/>
          </a:bodyPr>
          <a:lstStyle/>
          <a:p>
            <a:pPr indent="0" marL="0">
              <a:buNone/>
            </a:pPr>
            <a:r>
              <a:rPr lang="en-US" sz="1050" b="1" dirty="0">
                <a:solidFill>
                  <a:srgbClr val="F8FAFC"/>
                </a:solidFill>
              </a:rPr>
              <a:t>Skill / Job</a:t>
            </a:r>
            <a:endParaRPr lang="en-US" sz="1050" dirty="0"/>
          </a:p>
        </p:txBody>
      </p:sp>
      <p:sp>
        <p:nvSpPr>
          <p:cNvPr id="20" name="Shape 18"/>
          <p:cNvSpPr/>
          <p:nvPr/>
        </p:nvSpPr>
        <p:spPr>
          <a:xfrm>
            <a:off x="6519672" y="2496312"/>
            <a:ext cx="685800" cy="0"/>
          </a:xfrm>
          <a:prstGeom prst="line">
            <a:avLst/>
          </a:prstGeom>
          <a:noFill/>
          <a:ln w="12700">
            <a:solidFill>
              <a:srgbClr val="A78BFA"/>
            </a:solidFill>
            <a:prstDash val="solid"/>
          </a:ln>
        </p:spPr>
      </p:sp>
      <p:sp>
        <p:nvSpPr>
          <p:cNvPr id="21" name="Shape 19"/>
          <p:cNvSpPr/>
          <p:nvPr/>
        </p:nvSpPr>
        <p:spPr>
          <a:xfrm>
            <a:off x="7781544" y="2542032"/>
            <a:ext cx="384048" cy="0"/>
          </a:xfrm>
          <a:prstGeom prst="line">
            <a:avLst/>
          </a:prstGeom>
          <a:noFill/>
          <a:ln w="15240">
            <a:solidFill>
              <a:srgbClr val="D6A955"/>
            </a:solidFill>
            <a:prstDash val="solid"/>
            <a:headEnd type="none"/>
            <a:tailEnd type="triangle"/>
          </a:ln>
        </p:spPr>
      </p:sp>
      <p:sp>
        <p:nvSpPr>
          <p:cNvPr id="22" name="Shape 20"/>
          <p:cNvSpPr/>
          <p:nvPr/>
        </p:nvSpPr>
        <p:spPr>
          <a:xfrm>
            <a:off x="8229600" y="2057400"/>
            <a:ext cx="1417320" cy="960120"/>
          </a:xfrm>
          <a:prstGeom prst="roundRect">
            <a:avLst>
              <a:gd name="adj" fmla="val 11429"/>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23" name="Text 21"/>
          <p:cNvSpPr/>
          <p:nvPr/>
        </p:nvSpPr>
        <p:spPr>
          <a:xfrm>
            <a:off x="8394192" y="2203704"/>
            <a:ext cx="1088136" cy="237744"/>
          </a:xfrm>
          <a:prstGeom prst="rect">
            <a:avLst/>
          </a:prstGeom>
          <a:noFill/>
          <a:ln/>
        </p:spPr>
        <p:txBody>
          <a:bodyPr wrap="square" lIns="0" tIns="0" rIns="0" bIns="0" rtlCol="0" anchor="ctr">
            <a:normAutofit/>
          </a:bodyPr>
          <a:lstStyle/>
          <a:p>
            <a:pPr indent="0" marL="0">
              <a:buNone/>
            </a:pPr>
            <a:r>
              <a:rPr lang="en-US" sz="1050" b="1" dirty="0">
                <a:solidFill>
                  <a:srgbClr val="F8FAFC"/>
                </a:solidFill>
              </a:rPr>
              <a:t>Entrepreneurship</a:t>
            </a:r>
            <a:endParaRPr lang="en-US" sz="1050" dirty="0"/>
          </a:p>
        </p:txBody>
      </p:sp>
      <p:sp>
        <p:nvSpPr>
          <p:cNvPr id="24" name="Shape 22"/>
          <p:cNvSpPr/>
          <p:nvPr/>
        </p:nvSpPr>
        <p:spPr>
          <a:xfrm>
            <a:off x="8394192" y="2496312"/>
            <a:ext cx="685800" cy="0"/>
          </a:xfrm>
          <a:prstGeom prst="line">
            <a:avLst/>
          </a:prstGeom>
          <a:noFill/>
          <a:ln w="12700">
            <a:solidFill>
              <a:srgbClr val="F3C969"/>
            </a:solidFill>
            <a:prstDash val="solid"/>
          </a:ln>
        </p:spPr>
      </p:sp>
      <p:sp>
        <p:nvSpPr>
          <p:cNvPr id="25" name="Shape 23"/>
          <p:cNvSpPr/>
          <p:nvPr/>
        </p:nvSpPr>
        <p:spPr>
          <a:xfrm>
            <a:off x="9656064" y="2542032"/>
            <a:ext cx="384048" cy="0"/>
          </a:xfrm>
          <a:prstGeom prst="line">
            <a:avLst/>
          </a:prstGeom>
          <a:noFill/>
          <a:ln w="15240">
            <a:solidFill>
              <a:srgbClr val="D6A955"/>
            </a:solidFill>
            <a:prstDash val="solid"/>
            <a:headEnd type="none"/>
            <a:tailEnd type="triangle"/>
          </a:ln>
        </p:spPr>
      </p:sp>
      <p:sp>
        <p:nvSpPr>
          <p:cNvPr id="26" name="Shape 24"/>
          <p:cNvSpPr/>
          <p:nvPr/>
        </p:nvSpPr>
        <p:spPr>
          <a:xfrm>
            <a:off x="10104120" y="2057400"/>
            <a:ext cx="1417320" cy="960120"/>
          </a:xfrm>
          <a:prstGeom prst="roundRect">
            <a:avLst>
              <a:gd name="adj" fmla="val 11429"/>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27" name="Text 25"/>
          <p:cNvSpPr/>
          <p:nvPr/>
        </p:nvSpPr>
        <p:spPr>
          <a:xfrm>
            <a:off x="10268712" y="2203704"/>
            <a:ext cx="1088136" cy="237744"/>
          </a:xfrm>
          <a:prstGeom prst="rect">
            <a:avLst/>
          </a:prstGeom>
          <a:noFill/>
          <a:ln/>
        </p:spPr>
        <p:txBody>
          <a:bodyPr wrap="square" lIns="0" tIns="0" rIns="0" bIns="0" rtlCol="0" anchor="ctr">
            <a:normAutofit/>
          </a:bodyPr>
          <a:lstStyle/>
          <a:p>
            <a:pPr indent="0" marL="0">
              <a:buNone/>
            </a:pPr>
            <a:r>
              <a:rPr lang="en-US" sz="1050" b="1" dirty="0">
                <a:solidFill>
                  <a:srgbClr val="F8FAFC"/>
                </a:solidFill>
              </a:rPr>
              <a:t>Self-Reliance</a:t>
            </a:r>
            <a:endParaRPr lang="en-US" sz="1050" dirty="0"/>
          </a:p>
        </p:txBody>
      </p:sp>
      <p:sp>
        <p:nvSpPr>
          <p:cNvPr id="28" name="Shape 26"/>
          <p:cNvSpPr/>
          <p:nvPr/>
        </p:nvSpPr>
        <p:spPr>
          <a:xfrm>
            <a:off x="10268712" y="2496312"/>
            <a:ext cx="685800" cy="0"/>
          </a:xfrm>
          <a:prstGeom prst="line">
            <a:avLst/>
          </a:prstGeom>
          <a:noFill/>
          <a:ln w="12700">
            <a:solidFill>
              <a:srgbClr val="D6A955"/>
            </a:solidFill>
            <a:prstDash val="solid"/>
          </a:ln>
        </p:spPr>
      </p:sp>
      <p:sp>
        <p:nvSpPr>
          <p:cNvPr id="29" name="Text 27"/>
          <p:cNvSpPr/>
          <p:nvPr/>
        </p:nvSpPr>
        <p:spPr>
          <a:xfrm>
            <a:off x="1097280" y="3886200"/>
            <a:ext cx="9692640" cy="1097280"/>
          </a:xfrm>
          <a:prstGeom prst="rect">
            <a:avLst/>
          </a:prstGeom>
          <a:noFill/>
          <a:ln/>
        </p:spPr>
        <p:txBody>
          <a:bodyPr wrap="square" lIns="762" tIns="762" rIns="762" bIns="762" rtlCol="0" anchor="t">
            <a:normAutofit/>
          </a:bodyPr>
          <a:lstStyle/>
          <a:p>
            <a:r>
              <a:rPr lang="en-US" sz="1250" dirty="0">
                <a:solidFill>
                  <a:srgbClr val="CBD5E1"/>
                </a:solidFill>
              </a:rPr>
              <a:t>• Each verified leader supports one family through guidance, education awareness, digital literacy, business direction and access to opportunities.</a:t>
            </a:r>
            <a:endParaRPr lang="en-US" sz="1250" dirty="0"/>
          </a:p>
          <a:p>
            <a:r>
              <a:rPr lang="en-US" sz="1250" dirty="0">
                <a:solidFill>
                  <a:srgbClr val="CBD5E1"/>
                </a:solidFill>
              </a:rPr>
              <a:t>• This is guidance and empowerment — not dependency, control or guaranteed financial support.</a:t>
            </a:r>
            <a:endParaRPr lang="en-US" sz="1250" dirty="0"/>
          </a:p>
        </p:txBody>
      </p:sp>
      <p:sp>
        <p:nvSpPr>
          <p:cNvPr id="30" name="Text 28"/>
          <p:cNvSpPr/>
          <p:nvPr/>
        </p:nvSpPr>
        <p:spPr>
          <a:xfrm>
            <a:off x="594360" y="6144768"/>
            <a:ext cx="10698480" cy="219456"/>
          </a:xfrm>
          <a:prstGeom prst="rect">
            <a:avLst/>
          </a:prstGeom>
          <a:noFill/>
          <a:ln/>
        </p:spPr>
        <p:txBody>
          <a:bodyPr wrap="square" lIns="0" tIns="0" rIns="0" bIns="0" rtlCol="0" anchor="ctr">
            <a:normAutofit/>
          </a:bodyPr>
          <a:lstStyle/>
          <a:p>
            <a:pPr algn="ctr" indent="0" marL="0">
              <a:buNone/>
            </a:pPr>
            <a:r>
              <a:rPr lang="en-US" sz="820" dirty="0">
                <a:solidFill>
                  <a:srgbClr val="94A3B8"/>
                </a:solidFill>
              </a:rPr>
              <a:t>A stronger family creates a stronger community. Strong communities build Bharat.</a:t>
            </a:r>
            <a:endParaRPr lang="en-US" sz="820" dirty="0"/>
          </a:p>
        </p:txBody>
      </p:sp>
      <p:sp>
        <p:nvSpPr>
          <p:cNvPr id="25" name="Slide Number Placeholder 0"/>
          <p:cNvSpPr>
            <a:spLocks noGrp="1"/>
          </p:cNvSpPr>
          <p:nvPr>
            <p:ph type="sldNum" sz="quarter" idx="4294967295"/>
          </p:nvPr>
        </p:nvSpPr>
        <p:spPr>
          <a:xfrm>
            <a:off x="11521440" y="6510528"/>
            <a:ext cx="800000" cy="300000"/>
          </a:xfrm>
          <a:prstGeom prst="rect">
            <a:avLst/>
          </a:prstGeom>
          <a:extLst>
            <a:ext uri="{C572A759-6A51-4108-AA02-DFA0A04FC94B}">
              <ma14:wrappingTextBoxFlag xmlns:ma14="http://schemas.microsoft.com/office/mac/drawingml/2011/main" val="0"/>
            </a:ext>
          </a:extLst>
        </p:spPr>
        <p:txBody>
          <a:bodyPr/>
          <a:lstStyle>
            <a:lvl1pPr>
              <a:defRPr sz="700">
                <a:solidFill>
                  <a:srgbClr val="D6A955"/>
                </a:solidFill>
              </a:defRPr>
            </a:lvl1pPr>
          </a:lstStyle>
          <a:p>
            <a:pPr algn="l"/>
            <a:fld id="{F7021451-1387-4CA6-816F-3879F97B5CBC}" type="slidenum">
              <a:rPr b="0" lang="en-US"/>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B1020"/>
        </a:solidFill>
      </p:bgPr>
    </p:bg>
    <p:spTree>
      <p:nvGrpSpPr>
        <p:cNvPr id="1" name=""/>
        <p:cNvGrpSpPr/>
        <p:nvPr/>
      </p:nvGrpSpPr>
      <p:grpSpPr>
        <a:xfrm>
          <a:off x="0" y="0"/>
          <a:ext cx="0" cy="0"/>
          <a:chOff x="0" y="0"/>
          <a:chExt cx="0" cy="0"/>
        </a:xfrm>
      </p:grpSpPr>
      <p:sp>
        <p:nvSpPr>
          <p:cNvPr id="2" name="Shape 0"/>
          <p:cNvSpPr/>
          <p:nvPr/>
        </p:nvSpPr>
        <p:spPr>
          <a:xfrm>
            <a:off x="10287000" y="182880"/>
            <a:ext cx="1188720" cy="73152"/>
          </a:xfrm>
          <a:prstGeom prst="rect">
            <a:avLst/>
          </a:prstGeom>
          <a:solidFill>
            <a:srgbClr val="D6A955">
              <a:alpha val="90000"/>
            </a:srgbClr>
          </a:solidFill>
          <a:ln w="12700">
            <a:solidFill>
              <a:srgbClr val="D6A955">
                <a:alpha val="0"/>
              </a:srgbClr>
            </a:solidFill>
            <a:prstDash val="solid"/>
          </a:ln>
        </p:spPr>
      </p:sp>
      <p:sp>
        <p:nvSpPr>
          <p:cNvPr id="3" name="Shape 1"/>
          <p:cNvSpPr/>
          <p:nvPr/>
        </p:nvSpPr>
        <p:spPr>
          <a:xfrm>
            <a:off x="685800" y="5989320"/>
            <a:ext cx="1188720" cy="73152"/>
          </a:xfrm>
          <a:prstGeom prst="rect">
            <a:avLst/>
          </a:prstGeom>
          <a:solidFill>
            <a:srgbClr val="334155">
              <a:alpha val="90000"/>
            </a:srgbClr>
          </a:solidFill>
          <a:ln w="12700">
            <a:solidFill>
              <a:srgbClr val="334155">
                <a:alpha val="0"/>
              </a:srgbClr>
            </a:solidFill>
            <a:prstDash val="solid"/>
          </a:ln>
        </p:spPr>
      </p:sp>
      <p:sp>
        <p:nvSpPr>
          <p:cNvPr id="4" name="Text 2"/>
          <p:cNvSpPr/>
          <p:nvPr/>
        </p:nvSpPr>
        <p:spPr>
          <a:xfrm>
            <a:off x="594360" y="384048"/>
            <a:ext cx="4297680" cy="201168"/>
          </a:xfrm>
          <a:prstGeom prst="rect">
            <a:avLst/>
          </a:prstGeom>
          <a:noFill/>
          <a:ln/>
        </p:spPr>
        <p:txBody>
          <a:bodyPr wrap="square" lIns="0" tIns="0" rIns="0" bIns="0" rtlCol="0" anchor="ctr"/>
          <a:lstStyle/>
          <a:p>
            <a:pPr indent="0" marL="0">
              <a:buNone/>
            </a:pPr>
            <a:r>
              <a:rPr lang="en-US" sz="760" b="1" dirty="0">
                <a:solidFill>
                  <a:srgbClr val="D6A955"/>
                </a:solidFill>
              </a:rPr>
              <a:t>HOW PARTNERS CAN WORK WITH US</a:t>
            </a:r>
            <a:endParaRPr lang="en-US" sz="760" dirty="0"/>
          </a:p>
        </p:txBody>
      </p:sp>
      <p:sp>
        <p:nvSpPr>
          <p:cNvPr id="5" name="Text 3"/>
          <p:cNvSpPr/>
          <p:nvPr/>
        </p:nvSpPr>
        <p:spPr>
          <a:xfrm>
            <a:off x="594360" y="658368"/>
            <a:ext cx="10241280" cy="512064"/>
          </a:xfrm>
          <a:prstGeom prst="rect">
            <a:avLst/>
          </a:prstGeom>
          <a:noFill/>
          <a:ln/>
        </p:spPr>
        <p:txBody>
          <a:bodyPr wrap="square" lIns="0" tIns="0" rIns="0" bIns="0" rtlCol="0" anchor="ctr">
            <a:normAutofit/>
          </a:bodyPr>
          <a:lstStyle/>
          <a:p>
            <a:pPr indent="0" marL="0">
              <a:buNone/>
            </a:pPr>
            <a:r>
              <a:rPr lang="en-US" sz="2600" b="1" dirty="0">
                <a:solidFill>
                  <a:srgbClr val="F8FAFC"/>
                </a:solidFill>
              </a:rPr>
              <a:t>Collaboration Models</a:t>
            </a:r>
            <a:endParaRPr lang="en-US" sz="2600" dirty="0"/>
          </a:p>
        </p:txBody>
      </p:sp>
      <p:sp>
        <p:nvSpPr>
          <p:cNvPr id="6" name="Shape 4"/>
          <p:cNvSpPr/>
          <p:nvPr/>
        </p:nvSpPr>
        <p:spPr>
          <a:xfrm>
            <a:off x="685800" y="1417320"/>
            <a:ext cx="3337560" cy="1463040"/>
          </a:xfrm>
          <a:prstGeom prst="roundRect">
            <a:avLst>
              <a:gd name="adj" fmla="val 7500"/>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7" name="Text 5"/>
          <p:cNvSpPr/>
          <p:nvPr/>
        </p:nvSpPr>
        <p:spPr>
          <a:xfrm>
            <a:off x="850392" y="1563624"/>
            <a:ext cx="3008376" cy="237744"/>
          </a:xfrm>
          <a:prstGeom prst="rect">
            <a:avLst/>
          </a:prstGeom>
          <a:noFill/>
          <a:ln/>
        </p:spPr>
        <p:txBody>
          <a:bodyPr wrap="square" lIns="0" tIns="0" rIns="0" bIns="0" rtlCol="0" anchor="ctr">
            <a:normAutofit/>
          </a:bodyPr>
          <a:lstStyle/>
          <a:p>
            <a:pPr indent="0" marL="0">
              <a:buNone/>
            </a:pPr>
            <a:r>
              <a:rPr lang="en-US" sz="1120" b="1" dirty="0">
                <a:solidFill>
                  <a:srgbClr val="F8FAFC"/>
                </a:solidFill>
              </a:rPr>
              <a:t>Channel Partner</a:t>
            </a:r>
            <a:endParaRPr lang="en-US" sz="1120" dirty="0"/>
          </a:p>
        </p:txBody>
      </p:sp>
      <p:sp>
        <p:nvSpPr>
          <p:cNvPr id="8" name="Shape 6"/>
          <p:cNvSpPr/>
          <p:nvPr/>
        </p:nvSpPr>
        <p:spPr>
          <a:xfrm>
            <a:off x="850392" y="1856232"/>
            <a:ext cx="685800" cy="0"/>
          </a:xfrm>
          <a:prstGeom prst="line">
            <a:avLst/>
          </a:prstGeom>
          <a:noFill/>
          <a:ln w="12700">
            <a:solidFill>
              <a:srgbClr val="D6A955"/>
            </a:solidFill>
            <a:prstDash val="solid"/>
          </a:ln>
        </p:spPr>
      </p:sp>
      <p:sp>
        <p:nvSpPr>
          <p:cNvPr id="9" name="Text 7"/>
          <p:cNvSpPr/>
          <p:nvPr/>
        </p:nvSpPr>
        <p:spPr>
          <a:xfrm>
            <a:off x="850392" y="1947672"/>
            <a:ext cx="3008376" cy="804672"/>
          </a:xfrm>
          <a:prstGeom prst="rect">
            <a:avLst/>
          </a:prstGeom>
          <a:noFill/>
          <a:ln/>
        </p:spPr>
        <p:txBody>
          <a:bodyPr wrap="square" lIns="0" tIns="0" rIns="0" bIns="0" rtlCol="0" anchor="t">
            <a:normAutofit/>
          </a:bodyPr>
          <a:lstStyle/>
          <a:p>
            <a:pPr indent="0" marL="0">
              <a:buNone/>
            </a:pPr>
            <a:r>
              <a:rPr lang="en-US" sz="920" dirty="0">
                <a:solidFill>
                  <a:srgbClr val="CBD5E1"/>
                </a:solidFill>
              </a:rPr>
              <a:t>Sell verified products / projects / services through the ecosystem.</a:t>
            </a:r>
            <a:endParaRPr lang="en-US" sz="920" dirty="0"/>
          </a:p>
        </p:txBody>
      </p:sp>
      <p:sp>
        <p:nvSpPr>
          <p:cNvPr id="10" name="Shape 8"/>
          <p:cNvSpPr/>
          <p:nvPr/>
        </p:nvSpPr>
        <p:spPr>
          <a:xfrm>
            <a:off x="4480560" y="1417320"/>
            <a:ext cx="3337560" cy="1463040"/>
          </a:xfrm>
          <a:prstGeom prst="roundRect">
            <a:avLst>
              <a:gd name="adj" fmla="val 7500"/>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11" name="Text 9"/>
          <p:cNvSpPr/>
          <p:nvPr/>
        </p:nvSpPr>
        <p:spPr>
          <a:xfrm>
            <a:off x="4645152" y="1563624"/>
            <a:ext cx="3008376" cy="237744"/>
          </a:xfrm>
          <a:prstGeom prst="rect">
            <a:avLst/>
          </a:prstGeom>
          <a:noFill/>
          <a:ln/>
        </p:spPr>
        <p:txBody>
          <a:bodyPr wrap="square" lIns="0" tIns="0" rIns="0" bIns="0" rtlCol="0" anchor="ctr">
            <a:normAutofit/>
          </a:bodyPr>
          <a:lstStyle/>
          <a:p>
            <a:pPr indent="0" marL="0">
              <a:buNone/>
            </a:pPr>
            <a:r>
              <a:rPr lang="en-US" sz="1120" b="1" dirty="0">
                <a:solidFill>
                  <a:srgbClr val="F8FAFC"/>
                </a:solidFill>
              </a:rPr>
              <a:t>Knowledge Partner</a:t>
            </a:r>
            <a:endParaRPr lang="en-US" sz="1120" dirty="0"/>
          </a:p>
        </p:txBody>
      </p:sp>
      <p:sp>
        <p:nvSpPr>
          <p:cNvPr id="12" name="Shape 10"/>
          <p:cNvSpPr/>
          <p:nvPr/>
        </p:nvSpPr>
        <p:spPr>
          <a:xfrm>
            <a:off x="4645152" y="1856232"/>
            <a:ext cx="685800" cy="0"/>
          </a:xfrm>
          <a:prstGeom prst="line">
            <a:avLst/>
          </a:prstGeom>
          <a:noFill/>
          <a:ln w="12700">
            <a:solidFill>
              <a:srgbClr val="38BDF8"/>
            </a:solidFill>
            <a:prstDash val="solid"/>
          </a:ln>
        </p:spPr>
      </p:sp>
      <p:sp>
        <p:nvSpPr>
          <p:cNvPr id="13" name="Text 11"/>
          <p:cNvSpPr/>
          <p:nvPr/>
        </p:nvSpPr>
        <p:spPr>
          <a:xfrm>
            <a:off x="4645152" y="1947672"/>
            <a:ext cx="3008376" cy="804672"/>
          </a:xfrm>
          <a:prstGeom prst="rect">
            <a:avLst/>
          </a:prstGeom>
          <a:noFill/>
          <a:ln/>
        </p:spPr>
        <p:txBody>
          <a:bodyPr wrap="square" lIns="0" tIns="0" rIns="0" bIns="0" rtlCol="0" anchor="t">
            <a:normAutofit/>
          </a:bodyPr>
          <a:lstStyle/>
          <a:p>
            <a:pPr indent="0" marL="0">
              <a:buNone/>
            </a:pPr>
            <a:r>
              <a:rPr lang="en-US" sz="920" dirty="0">
                <a:solidFill>
                  <a:srgbClr val="CBD5E1"/>
                </a:solidFill>
              </a:rPr>
              <a:t>Provide training, courses, mentors or certification support.</a:t>
            </a:r>
            <a:endParaRPr lang="en-US" sz="920" dirty="0"/>
          </a:p>
        </p:txBody>
      </p:sp>
      <p:sp>
        <p:nvSpPr>
          <p:cNvPr id="14" name="Shape 12"/>
          <p:cNvSpPr/>
          <p:nvPr/>
        </p:nvSpPr>
        <p:spPr>
          <a:xfrm>
            <a:off x="8275320" y="1417320"/>
            <a:ext cx="3337560" cy="1463040"/>
          </a:xfrm>
          <a:prstGeom prst="roundRect">
            <a:avLst>
              <a:gd name="adj" fmla="val 7500"/>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15" name="Text 13"/>
          <p:cNvSpPr/>
          <p:nvPr/>
        </p:nvSpPr>
        <p:spPr>
          <a:xfrm>
            <a:off x="8439912" y="1563624"/>
            <a:ext cx="3008376" cy="237744"/>
          </a:xfrm>
          <a:prstGeom prst="rect">
            <a:avLst/>
          </a:prstGeom>
          <a:noFill/>
          <a:ln/>
        </p:spPr>
        <p:txBody>
          <a:bodyPr wrap="square" lIns="0" tIns="0" rIns="0" bIns="0" rtlCol="0" anchor="ctr">
            <a:normAutofit/>
          </a:bodyPr>
          <a:lstStyle/>
          <a:p>
            <a:pPr indent="0" marL="0">
              <a:buNone/>
            </a:pPr>
            <a:r>
              <a:rPr lang="en-US" sz="1120" b="1" dirty="0">
                <a:solidFill>
                  <a:srgbClr val="F8FAFC"/>
                </a:solidFill>
              </a:rPr>
              <a:t>Technology Partner</a:t>
            </a:r>
            <a:endParaRPr lang="en-US" sz="1120" dirty="0"/>
          </a:p>
        </p:txBody>
      </p:sp>
      <p:sp>
        <p:nvSpPr>
          <p:cNvPr id="16" name="Shape 14"/>
          <p:cNvSpPr/>
          <p:nvPr/>
        </p:nvSpPr>
        <p:spPr>
          <a:xfrm>
            <a:off x="8439912" y="1856232"/>
            <a:ext cx="685800" cy="0"/>
          </a:xfrm>
          <a:prstGeom prst="line">
            <a:avLst/>
          </a:prstGeom>
          <a:noFill/>
          <a:ln w="12700">
            <a:solidFill>
              <a:srgbClr val="22C55E"/>
            </a:solidFill>
            <a:prstDash val="solid"/>
          </a:ln>
        </p:spPr>
      </p:sp>
      <p:sp>
        <p:nvSpPr>
          <p:cNvPr id="17" name="Text 15"/>
          <p:cNvSpPr/>
          <p:nvPr/>
        </p:nvSpPr>
        <p:spPr>
          <a:xfrm>
            <a:off x="8439912" y="1947672"/>
            <a:ext cx="3008376" cy="804672"/>
          </a:xfrm>
          <a:prstGeom prst="rect">
            <a:avLst/>
          </a:prstGeom>
          <a:noFill/>
          <a:ln/>
        </p:spPr>
        <p:txBody>
          <a:bodyPr wrap="square" lIns="0" tIns="0" rIns="0" bIns="0" rtlCol="0" anchor="t">
            <a:normAutofit/>
          </a:bodyPr>
          <a:lstStyle/>
          <a:p>
            <a:pPr indent="0" marL="0">
              <a:buNone/>
            </a:pPr>
            <a:r>
              <a:rPr lang="en-US" sz="920" dirty="0">
                <a:solidFill>
                  <a:srgbClr val="CBD5E1"/>
                </a:solidFill>
              </a:rPr>
              <a:t>Build tools, AI modules, automations and dashboards.</a:t>
            </a:r>
            <a:endParaRPr lang="en-US" sz="920" dirty="0"/>
          </a:p>
        </p:txBody>
      </p:sp>
      <p:sp>
        <p:nvSpPr>
          <p:cNvPr id="18" name="Shape 16"/>
          <p:cNvSpPr/>
          <p:nvPr/>
        </p:nvSpPr>
        <p:spPr>
          <a:xfrm>
            <a:off x="685800" y="3566160"/>
            <a:ext cx="3337560" cy="1463040"/>
          </a:xfrm>
          <a:prstGeom prst="roundRect">
            <a:avLst>
              <a:gd name="adj" fmla="val 7500"/>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19" name="Text 17"/>
          <p:cNvSpPr/>
          <p:nvPr/>
        </p:nvSpPr>
        <p:spPr>
          <a:xfrm>
            <a:off x="850392" y="3712464"/>
            <a:ext cx="3008376" cy="237744"/>
          </a:xfrm>
          <a:prstGeom prst="rect">
            <a:avLst/>
          </a:prstGeom>
          <a:noFill/>
          <a:ln/>
        </p:spPr>
        <p:txBody>
          <a:bodyPr wrap="square" lIns="0" tIns="0" rIns="0" bIns="0" rtlCol="0" anchor="ctr">
            <a:normAutofit/>
          </a:bodyPr>
          <a:lstStyle/>
          <a:p>
            <a:pPr indent="0" marL="0">
              <a:buNone/>
            </a:pPr>
            <a:r>
              <a:rPr lang="en-US" sz="1120" b="1" dirty="0">
                <a:solidFill>
                  <a:srgbClr val="F8FAFC"/>
                </a:solidFill>
              </a:rPr>
              <a:t>CSR / NGO Partner</a:t>
            </a:r>
            <a:endParaRPr lang="en-US" sz="1120" dirty="0"/>
          </a:p>
        </p:txBody>
      </p:sp>
      <p:sp>
        <p:nvSpPr>
          <p:cNvPr id="20" name="Shape 18"/>
          <p:cNvSpPr/>
          <p:nvPr/>
        </p:nvSpPr>
        <p:spPr>
          <a:xfrm>
            <a:off x="850392" y="4005072"/>
            <a:ext cx="685800" cy="0"/>
          </a:xfrm>
          <a:prstGeom prst="line">
            <a:avLst/>
          </a:prstGeom>
          <a:noFill/>
          <a:ln w="12700">
            <a:solidFill>
              <a:srgbClr val="A78BFA"/>
            </a:solidFill>
            <a:prstDash val="solid"/>
          </a:ln>
        </p:spPr>
      </p:sp>
      <p:sp>
        <p:nvSpPr>
          <p:cNvPr id="21" name="Text 19"/>
          <p:cNvSpPr/>
          <p:nvPr/>
        </p:nvSpPr>
        <p:spPr>
          <a:xfrm>
            <a:off x="850392" y="4096512"/>
            <a:ext cx="3008376" cy="804672"/>
          </a:xfrm>
          <a:prstGeom prst="rect">
            <a:avLst/>
          </a:prstGeom>
          <a:noFill/>
          <a:ln/>
        </p:spPr>
        <p:txBody>
          <a:bodyPr wrap="square" lIns="0" tIns="0" rIns="0" bIns="0" rtlCol="0" anchor="t">
            <a:normAutofit/>
          </a:bodyPr>
          <a:lstStyle/>
          <a:p>
            <a:pPr indent="0" marL="0">
              <a:buNone/>
            </a:pPr>
            <a:r>
              <a:rPr lang="en-US" sz="920" dirty="0">
                <a:solidFill>
                  <a:srgbClr val="CBD5E1"/>
                </a:solidFill>
              </a:rPr>
              <a:t>Execute measurable impact programs with transparent reporting.</a:t>
            </a:r>
            <a:endParaRPr lang="en-US" sz="920" dirty="0"/>
          </a:p>
        </p:txBody>
      </p:sp>
      <p:sp>
        <p:nvSpPr>
          <p:cNvPr id="22" name="Shape 20"/>
          <p:cNvSpPr/>
          <p:nvPr/>
        </p:nvSpPr>
        <p:spPr>
          <a:xfrm>
            <a:off x="4480560" y="3566160"/>
            <a:ext cx="3337560" cy="1463040"/>
          </a:xfrm>
          <a:prstGeom prst="roundRect">
            <a:avLst>
              <a:gd name="adj" fmla="val 7500"/>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23" name="Text 21"/>
          <p:cNvSpPr/>
          <p:nvPr/>
        </p:nvSpPr>
        <p:spPr>
          <a:xfrm>
            <a:off x="4645152" y="3712464"/>
            <a:ext cx="3008376" cy="237744"/>
          </a:xfrm>
          <a:prstGeom prst="rect">
            <a:avLst/>
          </a:prstGeom>
          <a:noFill/>
          <a:ln/>
        </p:spPr>
        <p:txBody>
          <a:bodyPr wrap="square" lIns="0" tIns="0" rIns="0" bIns="0" rtlCol="0" anchor="ctr">
            <a:normAutofit/>
          </a:bodyPr>
          <a:lstStyle/>
          <a:p>
            <a:pPr indent="0" marL="0">
              <a:buNone/>
            </a:pPr>
            <a:r>
              <a:rPr lang="en-US" sz="1120" b="1" dirty="0">
                <a:solidFill>
                  <a:srgbClr val="F8FAFC"/>
                </a:solidFill>
              </a:rPr>
              <a:t>Strategic Investor</a:t>
            </a:r>
            <a:endParaRPr lang="en-US" sz="1120" dirty="0"/>
          </a:p>
        </p:txBody>
      </p:sp>
      <p:sp>
        <p:nvSpPr>
          <p:cNvPr id="24" name="Shape 22"/>
          <p:cNvSpPr/>
          <p:nvPr/>
        </p:nvSpPr>
        <p:spPr>
          <a:xfrm>
            <a:off x="4645152" y="4005072"/>
            <a:ext cx="685800" cy="0"/>
          </a:xfrm>
          <a:prstGeom prst="line">
            <a:avLst/>
          </a:prstGeom>
          <a:noFill/>
          <a:ln w="12700">
            <a:solidFill>
              <a:srgbClr val="F3C969"/>
            </a:solidFill>
            <a:prstDash val="solid"/>
          </a:ln>
        </p:spPr>
      </p:sp>
      <p:sp>
        <p:nvSpPr>
          <p:cNvPr id="25" name="Text 23"/>
          <p:cNvSpPr/>
          <p:nvPr/>
        </p:nvSpPr>
        <p:spPr>
          <a:xfrm>
            <a:off x="4645152" y="4096512"/>
            <a:ext cx="3008376" cy="804672"/>
          </a:xfrm>
          <a:prstGeom prst="rect">
            <a:avLst/>
          </a:prstGeom>
          <a:noFill/>
          <a:ln/>
        </p:spPr>
        <p:txBody>
          <a:bodyPr wrap="square" lIns="0" tIns="0" rIns="0" bIns="0" rtlCol="0" anchor="t">
            <a:normAutofit/>
          </a:bodyPr>
          <a:lstStyle/>
          <a:p>
            <a:pPr indent="0" marL="0">
              <a:buNone/>
            </a:pPr>
            <a:r>
              <a:rPr lang="en-US" sz="920" dirty="0">
                <a:solidFill>
                  <a:srgbClr val="CBD5E1"/>
                </a:solidFill>
              </a:rPr>
              <a:t>Support growth capital, expansion and long-term ecosystem scale.</a:t>
            </a:r>
            <a:endParaRPr lang="en-US" sz="920" dirty="0"/>
          </a:p>
        </p:txBody>
      </p:sp>
      <p:sp>
        <p:nvSpPr>
          <p:cNvPr id="26" name="Shape 24"/>
          <p:cNvSpPr/>
          <p:nvPr/>
        </p:nvSpPr>
        <p:spPr>
          <a:xfrm>
            <a:off x="8275320" y="3566160"/>
            <a:ext cx="3337560" cy="1463040"/>
          </a:xfrm>
          <a:prstGeom prst="roundRect">
            <a:avLst>
              <a:gd name="adj" fmla="val 7500"/>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27" name="Text 25"/>
          <p:cNvSpPr/>
          <p:nvPr/>
        </p:nvSpPr>
        <p:spPr>
          <a:xfrm>
            <a:off x="8439912" y="3712464"/>
            <a:ext cx="3008376" cy="237744"/>
          </a:xfrm>
          <a:prstGeom prst="rect">
            <a:avLst/>
          </a:prstGeom>
          <a:noFill/>
          <a:ln/>
        </p:spPr>
        <p:txBody>
          <a:bodyPr wrap="square" lIns="0" tIns="0" rIns="0" bIns="0" rtlCol="0" anchor="ctr">
            <a:normAutofit/>
          </a:bodyPr>
          <a:lstStyle/>
          <a:p>
            <a:pPr indent="0" marL="0">
              <a:buNone/>
            </a:pPr>
            <a:r>
              <a:rPr lang="en-US" sz="1120" b="1" dirty="0">
                <a:solidFill>
                  <a:srgbClr val="F8FAFC"/>
                </a:solidFill>
              </a:rPr>
              <a:t>Institution Partner</a:t>
            </a:r>
            <a:endParaRPr lang="en-US" sz="1120" dirty="0"/>
          </a:p>
        </p:txBody>
      </p:sp>
      <p:sp>
        <p:nvSpPr>
          <p:cNvPr id="28" name="Shape 26"/>
          <p:cNvSpPr/>
          <p:nvPr/>
        </p:nvSpPr>
        <p:spPr>
          <a:xfrm>
            <a:off x="8439912" y="4005072"/>
            <a:ext cx="685800" cy="0"/>
          </a:xfrm>
          <a:prstGeom prst="line">
            <a:avLst/>
          </a:prstGeom>
          <a:noFill/>
          <a:ln w="12700">
            <a:solidFill>
              <a:srgbClr val="F43F5E"/>
            </a:solidFill>
            <a:prstDash val="solid"/>
          </a:ln>
        </p:spPr>
      </p:sp>
      <p:sp>
        <p:nvSpPr>
          <p:cNvPr id="29" name="Text 27"/>
          <p:cNvSpPr/>
          <p:nvPr/>
        </p:nvSpPr>
        <p:spPr>
          <a:xfrm>
            <a:off x="8439912" y="4096512"/>
            <a:ext cx="3008376" cy="804672"/>
          </a:xfrm>
          <a:prstGeom prst="rect">
            <a:avLst/>
          </a:prstGeom>
          <a:noFill/>
          <a:ln/>
        </p:spPr>
        <p:txBody>
          <a:bodyPr wrap="square" lIns="0" tIns="0" rIns="0" bIns="0" rtlCol="0" anchor="t">
            <a:normAutofit/>
          </a:bodyPr>
          <a:lstStyle/>
          <a:p>
            <a:pPr indent="0" marL="0">
              <a:buNone/>
            </a:pPr>
            <a:r>
              <a:rPr lang="en-US" sz="920" dirty="0">
                <a:solidFill>
                  <a:srgbClr val="CBD5E1"/>
                </a:solidFill>
              </a:rPr>
              <a:t>Colleges, schools, incubators and associations for learning and entrepreneurship.</a:t>
            </a:r>
            <a:endParaRPr lang="en-US" sz="920" dirty="0"/>
          </a:p>
        </p:txBody>
      </p:sp>
      <p:sp>
        <p:nvSpPr>
          <p:cNvPr id="30" name="Text 28"/>
          <p:cNvSpPr/>
          <p:nvPr/>
        </p:nvSpPr>
        <p:spPr>
          <a:xfrm>
            <a:off x="594360" y="6144768"/>
            <a:ext cx="10698480" cy="219456"/>
          </a:xfrm>
          <a:prstGeom prst="rect">
            <a:avLst/>
          </a:prstGeom>
          <a:noFill/>
          <a:ln/>
        </p:spPr>
        <p:txBody>
          <a:bodyPr wrap="square" lIns="0" tIns="0" rIns="0" bIns="0" rtlCol="0" anchor="ctr">
            <a:normAutofit/>
          </a:bodyPr>
          <a:lstStyle/>
          <a:p>
            <a:pPr algn="ctr" indent="0" marL="0">
              <a:buNone/>
            </a:pPr>
            <a:r>
              <a:rPr lang="en-US" sz="820" dirty="0">
                <a:solidFill>
                  <a:srgbClr val="94A3B8"/>
                </a:solidFill>
              </a:rPr>
              <a:t>Collaboration is built around trust, verification, measurable outcomes and shared value.</a:t>
            </a:r>
            <a:endParaRPr lang="en-US" sz="820" dirty="0"/>
          </a:p>
        </p:txBody>
      </p:sp>
      <p:sp>
        <p:nvSpPr>
          <p:cNvPr id="25" name="Slide Number Placeholder 0"/>
          <p:cNvSpPr>
            <a:spLocks noGrp="1"/>
          </p:cNvSpPr>
          <p:nvPr>
            <p:ph type="sldNum" sz="quarter" idx="4294967295"/>
          </p:nvPr>
        </p:nvSpPr>
        <p:spPr>
          <a:xfrm>
            <a:off x="11521440" y="6510528"/>
            <a:ext cx="800000" cy="300000"/>
          </a:xfrm>
          <a:prstGeom prst="rect">
            <a:avLst/>
          </a:prstGeom>
          <a:extLst>
            <a:ext uri="{C572A759-6A51-4108-AA02-DFA0A04FC94B}">
              <ma14:wrappingTextBoxFlag xmlns:ma14="http://schemas.microsoft.com/office/mac/drawingml/2011/main" val="0"/>
            </a:ext>
          </a:extLst>
        </p:spPr>
        <p:txBody>
          <a:bodyPr/>
          <a:lstStyle>
            <a:lvl1pPr>
              <a:defRPr sz="700">
                <a:solidFill>
                  <a:srgbClr val="D6A955"/>
                </a:solidFill>
              </a:defRPr>
            </a:lvl1pPr>
          </a:lstStyle>
          <a:p>
            <a:pPr algn="l"/>
            <a:fld id="{F7021451-1387-4CA6-816F-3879F97B5CBC}" type="slidenum">
              <a:rPr b="0" lang="en-US"/>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B1020"/>
        </a:solidFill>
      </p:bgPr>
    </p:bg>
    <p:spTree>
      <p:nvGrpSpPr>
        <p:cNvPr id="1" name=""/>
        <p:cNvGrpSpPr/>
        <p:nvPr/>
      </p:nvGrpSpPr>
      <p:grpSpPr>
        <a:xfrm>
          <a:off x="0" y="0"/>
          <a:ext cx="0" cy="0"/>
          <a:chOff x="0" y="0"/>
          <a:chExt cx="0" cy="0"/>
        </a:xfrm>
      </p:grpSpPr>
      <p:sp>
        <p:nvSpPr>
          <p:cNvPr id="2" name="Shape 0"/>
          <p:cNvSpPr/>
          <p:nvPr/>
        </p:nvSpPr>
        <p:spPr>
          <a:xfrm>
            <a:off x="10287000" y="182880"/>
            <a:ext cx="1188720" cy="73152"/>
          </a:xfrm>
          <a:prstGeom prst="rect">
            <a:avLst/>
          </a:prstGeom>
          <a:solidFill>
            <a:srgbClr val="D6A955">
              <a:alpha val="90000"/>
            </a:srgbClr>
          </a:solidFill>
          <a:ln w="12700">
            <a:solidFill>
              <a:srgbClr val="D6A955">
                <a:alpha val="0"/>
              </a:srgbClr>
            </a:solidFill>
            <a:prstDash val="solid"/>
          </a:ln>
        </p:spPr>
      </p:sp>
      <p:sp>
        <p:nvSpPr>
          <p:cNvPr id="3" name="Shape 1"/>
          <p:cNvSpPr/>
          <p:nvPr/>
        </p:nvSpPr>
        <p:spPr>
          <a:xfrm>
            <a:off x="685800" y="5989320"/>
            <a:ext cx="1188720" cy="73152"/>
          </a:xfrm>
          <a:prstGeom prst="rect">
            <a:avLst/>
          </a:prstGeom>
          <a:solidFill>
            <a:srgbClr val="334155">
              <a:alpha val="90000"/>
            </a:srgbClr>
          </a:solidFill>
          <a:ln w="12700">
            <a:solidFill>
              <a:srgbClr val="334155">
                <a:alpha val="0"/>
              </a:srgbClr>
            </a:solidFill>
            <a:prstDash val="solid"/>
          </a:ln>
        </p:spPr>
      </p:sp>
      <p:sp>
        <p:nvSpPr>
          <p:cNvPr id="4" name="Text 2"/>
          <p:cNvSpPr/>
          <p:nvPr/>
        </p:nvSpPr>
        <p:spPr>
          <a:xfrm>
            <a:off x="594360" y="384048"/>
            <a:ext cx="4297680" cy="201168"/>
          </a:xfrm>
          <a:prstGeom prst="rect">
            <a:avLst/>
          </a:prstGeom>
          <a:noFill/>
          <a:ln/>
        </p:spPr>
        <p:txBody>
          <a:bodyPr wrap="square" lIns="0" tIns="0" rIns="0" bIns="0" rtlCol="0" anchor="ctr"/>
          <a:lstStyle/>
          <a:p>
            <a:pPr indent="0" marL="0">
              <a:buNone/>
            </a:pPr>
            <a:r>
              <a:rPr lang="en-US" sz="760" b="1" dirty="0">
                <a:solidFill>
                  <a:srgbClr val="D6A955"/>
                </a:solidFill>
              </a:rPr>
              <a:t>VALUE EXCHANGE</a:t>
            </a:r>
            <a:endParaRPr lang="en-US" sz="760" dirty="0"/>
          </a:p>
        </p:txBody>
      </p:sp>
      <p:sp>
        <p:nvSpPr>
          <p:cNvPr id="5" name="Text 3"/>
          <p:cNvSpPr/>
          <p:nvPr/>
        </p:nvSpPr>
        <p:spPr>
          <a:xfrm>
            <a:off x="594360" y="658368"/>
            <a:ext cx="10241280" cy="512064"/>
          </a:xfrm>
          <a:prstGeom prst="rect">
            <a:avLst/>
          </a:prstGeom>
          <a:noFill/>
          <a:ln/>
        </p:spPr>
        <p:txBody>
          <a:bodyPr wrap="square" lIns="0" tIns="0" rIns="0" bIns="0" rtlCol="0" anchor="ctr">
            <a:normAutofit/>
          </a:bodyPr>
          <a:lstStyle/>
          <a:p>
            <a:pPr indent="0" marL="0">
              <a:buNone/>
            </a:pPr>
            <a:r>
              <a:rPr lang="en-US" sz="2600" b="1" dirty="0">
                <a:solidFill>
                  <a:srgbClr val="F8FAFC"/>
                </a:solidFill>
              </a:rPr>
              <a:t>What Collaborators Get</a:t>
            </a:r>
            <a:endParaRPr lang="en-US" sz="2600" dirty="0"/>
          </a:p>
        </p:txBody>
      </p:sp>
      <p:sp>
        <p:nvSpPr>
          <p:cNvPr id="6" name="Shape 4"/>
          <p:cNvSpPr/>
          <p:nvPr/>
        </p:nvSpPr>
        <p:spPr>
          <a:xfrm>
            <a:off x="731520" y="1417320"/>
            <a:ext cx="3429000" cy="4160520"/>
          </a:xfrm>
          <a:prstGeom prst="roundRect">
            <a:avLst>
              <a:gd name="adj" fmla="val 3200"/>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7" name="Text 5"/>
          <p:cNvSpPr/>
          <p:nvPr/>
        </p:nvSpPr>
        <p:spPr>
          <a:xfrm>
            <a:off x="896112" y="1563624"/>
            <a:ext cx="3099816" cy="237744"/>
          </a:xfrm>
          <a:prstGeom prst="rect">
            <a:avLst/>
          </a:prstGeom>
          <a:noFill/>
          <a:ln/>
        </p:spPr>
        <p:txBody>
          <a:bodyPr wrap="square" lIns="0" tIns="0" rIns="0" bIns="0" rtlCol="0" anchor="ctr">
            <a:normAutofit/>
          </a:bodyPr>
          <a:lstStyle/>
          <a:p>
            <a:pPr indent="0" marL="0">
              <a:buNone/>
            </a:pPr>
            <a:r>
              <a:rPr lang="en-US" sz="1120" b="1" dirty="0">
                <a:solidFill>
                  <a:srgbClr val="F8FAFC"/>
                </a:solidFill>
              </a:rPr>
              <a:t>Market Access</a:t>
            </a:r>
            <a:endParaRPr lang="en-US" sz="1120" dirty="0"/>
          </a:p>
        </p:txBody>
      </p:sp>
      <p:sp>
        <p:nvSpPr>
          <p:cNvPr id="8" name="Shape 6"/>
          <p:cNvSpPr/>
          <p:nvPr/>
        </p:nvSpPr>
        <p:spPr>
          <a:xfrm>
            <a:off x="896112" y="1856232"/>
            <a:ext cx="685800" cy="0"/>
          </a:xfrm>
          <a:prstGeom prst="line">
            <a:avLst/>
          </a:prstGeom>
          <a:noFill/>
          <a:ln w="12700">
            <a:solidFill>
              <a:srgbClr val="D6A955"/>
            </a:solidFill>
            <a:prstDash val="solid"/>
          </a:ln>
        </p:spPr>
      </p:sp>
      <p:sp>
        <p:nvSpPr>
          <p:cNvPr id="9" name="Text 7"/>
          <p:cNvSpPr/>
          <p:nvPr/>
        </p:nvSpPr>
        <p:spPr>
          <a:xfrm>
            <a:off x="896112" y="1947672"/>
            <a:ext cx="3099816" cy="3502152"/>
          </a:xfrm>
          <a:prstGeom prst="rect">
            <a:avLst/>
          </a:prstGeom>
          <a:noFill/>
          <a:ln/>
        </p:spPr>
        <p:txBody>
          <a:bodyPr wrap="square" lIns="0" tIns="0" rIns="0" bIns="0" rtlCol="0" anchor="t">
            <a:normAutofit/>
          </a:bodyPr>
          <a:lstStyle/>
          <a:p>
            <a:pPr indent="0" marL="0">
              <a:buNone/>
            </a:pPr>
            <a:r>
              <a:rPr lang="en-US" sz="1100" dirty="0">
                <a:solidFill>
                  <a:srgbClr val="CBD5E1"/>
                </a:solidFill>
              </a:rPr>
              <a:t>Reach trained members, customers, local leaders and multi-industry communities through one platform.</a:t>
            </a:r>
            <a:endParaRPr lang="en-US" sz="1100" dirty="0"/>
          </a:p>
        </p:txBody>
      </p:sp>
      <p:sp>
        <p:nvSpPr>
          <p:cNvPr id="10" name="Shape 8"/>
          <p:cNvSpPr/>
          <p:nvPr/>
        </p:nvSpPr>
        <p:spPr>
          <a:xfrm>
            <a:off x="4389120" y="1417320"/>
            <a:ext cx="3429000" cy="4160520"/>
          </a:xfrm>
          <a:prstGeom prst="roundRect">
            <a:avLst>
              <a:gd name="adj" fmla="val 3200"/>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11" name="Text 9"/>
          <p:cNvSpPr/>
          <p:nvPr/>
        </p:nvSpPr>
        <p:spPr>
          <a:xfrm>
            <a:off x="4553712" y="1563624"/>
            <a:ext cx="3099816" cy="237744"/>
          </a:xfrm>
          <a:prstGeom prst="rect">
            <a:avLst/>
          </a:prstGeom>
          <a:noFill/>
          <a:ln/>
        </p:spPr>
        <p:txBody>
          <a:bodyPr wrap="square" lIns="0" tIns="0" rIns="0" bIns="0" rtlCol="0" anchor="ctr">
            <a:normAutofit/>
          </a:bodyPr>
          <a:lstStyle/>
          <a:p>
            <a:pPr indent="0" marL="0">
              <a:buNone/>
            </a:pPr>
            <a:r>
              <a:rPr lang="en-US" sz="1120" b="1" dirty="0">
                <a:solidFill>
                  <a:srgbClr val="F8FAFC"/>
                </a:solidFill>
              </a:rPr>
              <a:t>Operating System</a:t>
            </a:r>
            <a:endParaRPr lang="en-US" sz="1120" dirty="0"/>
          </a:p>
        </p:txBody>
      </p:sp>
      <p:sp>
        <p:nvSpPr>
          <p:cNvPr id="12" name="Shape 10"/>
          <p:cNvSpPr/>
          <p:nvPr/>
        </p:nvSpPr>
        <p:spPr>
          <a:xfrm>
            <a:off x="4553712" y="1856232"/>
            <a:ext cx="685800" cy="0"/>
          </a:xfrm>
          <a:prstGeom prst="line">
            <a:avLst/>
          </a:prstGeom>
          <a:noFill/>
          <a:ln w="12700">
            <a:solidFill>
              <a:srgbClr val="38BDF8"/>
            </a:solidFill>
            <a:prstDash val="solid"/>
          </a:ln>
        </p:spPr>
      </p:sp>
      <p:sp>
        <p:nvSpPr>
          <p:cNvPr id="13" name="Text 11"/>
          <p:cNvSpPr/>
          <p:nvPr/>
        </p:nvSpPr>
        <p:spPr>
          <a:xfrm>
            <a:off x="4553712" y="1947672"/>
            <a:ext cx="3099816" cy="3502152"/>
          </a:xfrm>
          <a:prstGeom prst="rect">
            <a:avLst/>
          </a:prstGeom>
          <a:noFill/>
          <a:ln/>
        </p:spPr>
        <p:txBody>
          <a:bodyPr wrap="square" lIns="0" tIns="0" rIns="0" bIns="0" rtlCol="0" anchor="t">
            <a:normAutofit/>
          </a:bodyPr>
          <a:lstStyle/>
          <a:p>
            <a:pPr indent="0" marL="0">
              <a:buNone/>
            </a:pPr>
            <a:r>
              <a:rPr lang="en-US" sz="1100" dirty="0">
                <a:solidFill>
                  <a:srgbClr val="CBD5E1"/>
                </a:solidFill>
              </a:rPr>
              <a:t>CRM, AI support, learning workflows, audits, transparent data and performance dashboards.</a:t>
            </a:r>
            <a:endParaRPr lang="en-US" sz="1100" dirty="0"/>
          </a:p>
        </p:txBody>
      </p:sp>
      <p:sp>
        <p:nvSpPr>
          <p:cNvPr id="14" name="Shape 12"/>
          <p:cNvSpPr/>
          <p:nvPr/>
        </p:nvSpPr>
        <p:spPr>
          <a:xfrm>
            <a:off x="8046720" y="1417320"/>
            <a:ext cx="3429000" cy="4160520"/>
          </a:xfrm>
          <a:prstGeom prst="roundRect">
            <a:avLst>
              <a:gd name="adj" fmla="val 3200"/>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15" name="Text 13"/>
          <p:cNvSpPr/>
          <p:nvPr/>
        </p:nvSpPr>
        <p:spPr>
          <a:xfrm>
            <a:off x="8211312" y="1563624"/>
            <a:ext cx="3099816" cy="237744"/>
          </a:xfrm>
          <a:prstGeom prst="rect">
            <a:avLst/>
          </a:prstGeom>
          <a:noFill/>
          <a:ln/>
        </p:spPr>
        <p:txBody>
          <a:bodyPr wrap="square" lIns="0" tIns="0" rIns="0" bIns="0" rtlCol="0" anchor="ctr">
            <a:normAutofit/>
          </a:bodyPr>
          <a:lstStyle/>
          <a:p>
            <a:pPr indent="0" marL="0">
              <a:buNone/>
            </a:pPr>
            <a:r>
              <a:rPr lang="en-US" sz="1120" b="1" dirty="0">
                <a:solidFill>
                  <a:srgbClr val="F8FAFC"/>
                </a:solidFill>
              </a:rPr>
              <a:t>Impact Visibility</a:t>
            </a:r>
            <a:endParaRPr lang="en-US" sz="1120" dirty="0"/>
          </a:p>
        </p:txBody>
      </p:sp>
      <p:sp>
        <p:nvSpPr>
          <p:cNvPr id="16" name="Shape 14"/>
          <p:cNvSpPr/>
          <p:nvPr/>
        </p:nvSpPr>
        <p:spPr>
          <a:xfrm>
            <a:off x="8211312" y="1856232"/>
            <a:ext cx="685800" cy="0"/>
          </a:xfrm>
          <a:prstGeom prst="line">
            <a:avLst/>
          </a:prstGeom>
          <a:noFill/>
          <a:ln w="12700">
            <a:solidFill>
              <a:srgbClr val="22C55E"/>
            </a:solidFill>
            <a:prstDash val="solid"/>
          </a:ln>
        </p:spPr>
      </p:sp>
      <p:sp>
        <p:nvSpPr>
          <p:cNvPr id="17" name="Text 15"/>
          <p:cNvSpPr/>
          <p:nvPr/>
        </p:nvSpPr>
        <p:spPr>
          <a:xfrm>
            <a:off x="8211312" y="1947672"/>
            <a:ext cx="3099816" cy="3502152"/>
          </a:xfrm>
          <a:prstGeom prst="rect">
            <a:avLst/>
          </a:prstGeom>
          <a:noFill/>
          <a:ln/>
        </p:spPr>
        <p:txBody>
          <a:bodyPr wrap="square" lIns="0" tIns="0" rIns="0" bIns="0" rtlCol="0" anchor="t">
            <a:normAutofit/>
          </a:bodyPr>
          <a:lstStyle/>
          <a:p>
            <a:pPr indent="0" marL="0">
              <a:buNone/>
            </a:pPr>
            <a:r>
              <a:rPr lang="en-US" sz="1100" dirty="0">
                <a:solidFill>
                  <a:srgbClr val="CBD5E1"/>
                </a:solidFill>
              </a:rPr>
              <a:t>Track education, family support, jobs, businesses, volunteer hours and social contribution outcomes.</a:t>
            </a:r>
            <a:endParaRPr lang="en-US" sz="1100" dirty="0"/>
          </a:p>
        </p:txBody>
      </p:sp>
      <p:sp>
        <p:nvSpPr>
          <p:cNvPr id="18" name="Text 16"/>
          <p:cNvSpPr/>
          <p:nvPr/>
        </p:nvSpPr>
        <p:spPr>
          <a:xfrm>
            <a:off x="594360" y="6144768"/>
            <a:ext cx="10698480" cy="219456"/>
          </a:xfrm>
          <a:prstGeom prst="rect">
            <a:avLst/>
          </a:prstGeom>
          <a:noFill/>
          <a:ln/>
        </p:spPr>
        <p:txBody>
          <a:bodyPr wrap="square" lIns="0" tIns="0" rIns="0" bIns="0" rtlCol="0" anchor="ctr">
            <a:normAutofit/>
          </a:bodyPr>
          <a:lstStyle/>
          <a:p>
            <a:pPr algn="ctr" indent="0" marL="0">
              <a:buNone/>
            </a:pPr>
            <a:r>
              <a:rPr lang="en-US" sz="820" dirty="0">
                <a:solidFill>
                  <a:srgbClr val="94A3B8"/>
                </a:solidFill>
              </a:rPr>
              <a:t>Partners join a growth ecosystem, not a one-time campaign.</a:t>
            </a:r>
            <a:endParaRPr lang="en-US" sz="820" dirty="0"/>
          </a:p>
        </p:txBody>
      </p:sp>
      <p:sp>
        <p:nvSpPr>
          <p:cNvPr id="25" name="Slide Number Placeholder 0"/>
          <p:cNvSpPr>
            <a:spLocks noGrp="1"/>
          </p:cNvSpPr>
          <p:nvPr>
            <p:ph type="sldNum" sz="quarter" idx="4294967295"/>
          </p:nvPr>
        </p:nvSpPr>
        <p:spPr>
          <a:xfrm>
            <a:off x="11521440" y="6510528"/>
            <a:ext cx="800000" cy="300000"/>
          </a:xfrm>
          <a:prstGeom prst="rect">
            <a:avLst/>
          </a:prstGeom>
          <a:extLst>
            <a:ext uri="{C572A759-6A51-4108-AA02-DFA0A04FC94B}">
              <ma14:wrappingTextBoxFlag xmlns:ma14="http://schemas.microsoft.com/office/mac/drawingml/2011/main" val="0"/>
            </a:ext>
          </a:extLst>
        </p:spPr>
        <p:txBody>
          <a:bodyPr/>
          <a:lstStyle>
            <a:lvl1pPr>
              <a:defRPr sz="700">
                <a:solidFill>
                  <a:srgbClr val="D6A955"/>
                </a:solidFill>
              </a:defRPr>
            </a:lvl1pPr>
          </a:lstStyle>
          <a:p>
            <a:pPr algn="l"/>
            <a:fld id="{F7021451-1387-4CA6-816F-3879F97B5CBC}" type="slidenum">
              <a:rPr b="0" lang="en-US"/>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B1020"/>
        </a:solidFill>
      </p:bgPr>
    </p:bg>
    <p:spTree>
      <p:nvGrpSpPr>
        <p:cNvPr id="1" name=""/>
        <p:cNvGrpSpPr/>
        <p:nvPr/>
      </p:nvGrpSpPr>
      <p:grpSpPr>
        <a:xfrm>
          <a:off x="0" y="0"/>
          <a:ext cx="0" cy="0"/>
          <a:chOff x="0" y="0"/>
          <a:chExt cx="0" cy="0"/>
        </a:xfrm>
      </p:grpSpPr>
      <p:sp>
        <p:nvSpPr>
          <p:cNvPr id="2" name="Shape 0"/>
          <p:cNvSpPr/>
          <p:nvPr/>
        </p:nvSpPr>
        <p:spPr>
          <a:xfrm>
            <a:off x="10287000" y="182880"/>
            <a:ext cx="1188720" cy="73152"/>
          </a:xfrm>
          <a:prstGeom prst="rect">
            <a:avLst/>
          </a:prstGeom>
          <a:solidFill>
            <a:srgbClr val="D6A955">
              <a:alpha val="90000"/>
            </a:srgbClr>
          </a:solidFill>
          <a:ln w="12700">
            <a:solidFill>
              <a:srgbClr val="D6A955">
                <a:alpha val="0"/>
              </a:srgbClr>
            </a:solidFill>
            <a:prstDash val="solid"/>
          </a:ln>
        </p:spPr>
      </p:sp>
      <p:sp>
        <p:nvSpPr>
          <p:cNvPr id="3" name="Shape 1"/>
          <p:cNvSpPr/>
          <p:nvPr/>
        </p:nvSpPr>
        <p:spPr>
          <a:xfrm>
            <a:off x="685800" y="5989320"/>
            <a:ext cx="1188720" cy="73152"/>
          </a:xfrm>
          <a:prstGeom prst="rect">
            <a:avLst/>
          </a:prstGeom>
          <a:solidFill>
            <a:srgbClr val="334155">
              <a:alpha val="90000"/>
            </a:srgbClr>
          </a:solidFill>
          <a:ln w="12700">
            <a:solidFill>
              <a:srgbClr val="334155">
                <a:alpha val="0"/>
              </a:srgbClr>
            </a:solidFill>
            <a:prstDash val="solid"/>
          </a:ln>
        </p:spPr>
      </p:sp>
      <p:sp>
        <p:nvSpPr>
          <p:cNvPr id="4" name="Text 2"/>
          <p:cNvSpPr/>
          <p:nvPr/>
        </p:nvSpPr>
        <p:spPr>
          <a:xfrm>
            <a:off x="594360" y="384048"/>
            <a:ext cx="4297680" cy="201168"/>
          </a:xfrm>
          <a:prstGeom prst="rect">
            <a:avLst/>
          </a:prstGeom>
          <a:noFill/>
          <a:ln/>
        </p:spPr>
        <p:txBody>
          <a:bodyPr wrap="square" lIns="0" tIns="0" rIns="0" bIns="0" rtlCol="0" anchor="ctr"/>
          <a:lstStyle/>
          <a:p>
            <a:pPr indent="0" marL="0">
              <a:buNone/>
            </a:pPr>
            <a:r>
              <a:rPr lang="en-US" sz="760" b="1" dirty="0">
                <a:solidFill>
                  <a:srgbClr val="D6A955"/>
                </a:solidFill>
              </a:rPr>
              <a:t>MULTIPLE REVENUE STREAMS</a:t>
            </a:r>
            <a:endParaRPr lang="en-US" sz="760" dirty="0"/>
          </a:p>
        </p:txBody>
      </p:sp>
      <p:sp>
        <p:nvSpPr>
          <p:cNvPr id="5" name="Text 3"/>
          <p:cNvSpPr/>
          <p:nvPr/>
        </p:nvSpPr>
        <p:spPr>
          <a:xfrm>
            <a:off x="594360" y="658368"/>
            <a:ext cx="10241280" cy="512064"/>
          </a:xfrm>
          <a:prstGeom prst="rect">
            <a:avLst/>
          </a:prstGeom>
          <a:noFill/>
          <a:ln/>
        </p:spPr>
        <p:txBody>
          <a:bodyPr wrap="square" lIns="0" tIns="0" rIns="0" bIns="0" rtlCol="0" anchor="ctr">
            <a:normAutofit/>
          </a:bodyPr>
          <a:lstStyle/>
          <a:p>
            <a:pPr indent="0" marL="0">
              <a:buNone/>
            </a:pPr>
            <a:r>
              <a:rPr lang="en-US" sz="2600" b="1" dirty="0">
                <a:solidFill>
                  <a:srgbClr val="F8FAFC"/>
                </a:solidFill>
              </a:rPr>
              <a:t>Commercial Sustainability</a:t>
            </a:r>
            <a:endParaRPr lang="en-US" sz="2600" dirty="0"/>
          </a:p>
        </p:txBody>
      </p:sp>
      <p:sp>
        <p:nvSpPr>
          <p:cNvPr id="6" name="Shape 4"/>
          <p:cNvSpPr/>
          <p:nvPr/>
        </p:nvSpPr>
        <p:spPr>
          <a:xfrm>
            <a:off x="822960" y="1554480"/>
            <a:ext cx="1828800" cy="347472"/>
          </a:xfrm>
          <a:prstGeom prst="roundRect">
            <a:avLst>
              <a:gd name="adj" fmla="val 36842"/>
            </a:avLst>
          </a:prstGeom>
          <a:solidFill>
            <a:srgbClr val="1E293B"/>
          </a:solidFill>
          <a:ln w="6350">
            <a:solidFill>
              <a:srgbClr val="D6A955">
                <a:alpha val="45000"/>
              </a:srgbClr>
            </a:solidFill>
            <a:prstDash val="solid"/>
          </a:ln>
        </p:spPr>
      </p:sp>
      <p:sp>
        <p:nvSpPr>
          <p:cNvPr id="7" name="Text 5"/>
          <p:cNvSpPr/>
          <p:nvPr/>
        </p:nvSpPr>
        <p:spPr>
          <a:xfrm>
            <a:off x="896112" y="1636776"/>
            <a:ext cx="1682496" cy="146304"/>
          </a:xfrm>
          <a:prstGeom prst="rect">
            <a:avLst/>
          </a:prstGeom>
          <a:noFill/>
          <a:ln/>
        </p:spPr>
        <p:txBody>
          <a:bodyPr wrap="square" lIns="0" tIns="0" rIns="0" bIns="0" rtlCol="0" anchor="ctr">
            <a:normAutofit/>
          </a:bodyPr>
          <a:lstStyle/>
          <a:p>
            <a:pPr algn="ctr" indent="0" marL="0">
              <a:buNone/>
            </a:pPr>
            <a:r>
              <a:rPr lang="en-US" sz="720" b="1" dirty="0">
                <a:solidFill>
                  <a:srgbClr val="F8FAFC"/>
                </a:solidFill>
              </a:rPr>
              <a:t>Commission</a:t>
            </a:r>
            <a:endParaRPr lang="en-US" sz="720" dirty="0"/>
          </a:p>
        </p:txBody>
      </p:sp>
      <p:sp>
        <p:nvSpPr>
          <p:cNvPr id="8" name="Shape 6"/>
          <p:cNvSpPr/>
          <p:nvPr/>
        </p:nvSpPr>
        <p:spPr>
          <a:xfrm>
            <a:off x="3017520" y="1554480"/>
            <a:ext cx="1828800" cy="347472"/>
          </a:xfrm>
          <a:prstGeom prst="roundRect">
            <a:avLst>
              <a:gd name="adj" fmla="val 36842"/>
            </a:avLst>
          </a:prstGeom>
          <a:solidFill>
            <a:srgbClr val="1E293B"/>
          </a:solidFill>
          <a:ln w="6350">
            <a:solidFill>
              <a:srgbClr val="D6A955">
                <a:alpha val="45000"/>
              </a:srgbClr>
            </a:solidFill>
            <a:prstDash val="solid"/>
          </a:ln>
        </p:spPr>
      </p:sp>
      <p:sp>
        <p:nvSpPr>
          <p:cNvPr id="9" name="Text 7"/>
          <p:cNvSpPr/>
          <p:nvPr/>
        </p:nvSpPr>
        <p:spPr>
          <a:xfrm>
            <a:off x="3090672" y="1636776"/>
            <a:ext cx="1682496" cy="146304"/>
          </a:xfrm>
          <a:prstGeom prst="rect">
            <a:avLst/>
          </a:prstGeom>
          <a:noFill/>
          <a:ln/>
        </p:spPr>
        <p:txBody>
          <a:bodyPr wrap="square" lIns="0" tIns="0" rIns="0" bIns="0" rtlCol="0" anchor="ctr">
            <a:normAutofit/>
          </a:bodyPr>
          <a:lstStyle/>
          <a:p>
            <a:pPr algn="ctr" indent="0" marL="0">
              <a:buNone/>
            </a:pPr>
            <a:r>
              <a:rPr lang="en-US" sz="720" b="1" dirty="0">
                <a:solidFill>
                  <a:srgbClr val="F8FAFC"/>
                </a:solidFill>
              </a:rPr>
              <a:t>Training</a:t>
            </a:r>
            <a:endParaRPr lang="en-US" sz="720" dirty="0"/>
          </a:p>
        </p:txBody>
      </p:sp>
      <p:sp>
        <p:nvSpPr>
          <p:cNvPr id="10" name="Shape 8"/>
          <p:cNvSpPr/>
          <p:nvPr/>
        </p:nvSpPr>
        <p:spPr>
          <a:xfrm>
            <a:off x="5212080" y="1554480"/>
            <a:ext cx="1828800" cy="347472"/>
          </a:xfrm>
          <a:prstGeom prst="roundRect">
            <a:avLst>
              <a:gd name="adj" fmla="val 36842"/>
            </a:avLst>
          </a:prstGeom>
          <a:solidFill>
            <a:srgbClr val="1E293B"/>
          </a:solidFill>
          <a:ln w="6350">
            <a:solidFill>
              <a:srgbClr val="D6A955">
                <a:alpha val="45000"/>
              </a:srgbClr>
            </a:solidFill>
            <a:prstDash val="solid"/>
          </a:ln>
        </p:spPr>
      </p:sp>
      <p:sp>
        <p:nvSpPr>
          <p:cNvPr id="11" name="Text 9"/>
          <p:cNvSpPr/>
          <p:nvPr/>
        </p:nvSpPr>
        <p:spPr>
          <a:xfrm>
            <a:off x="5285232" y="1636776"/>
            <a:ext cx="1682496" cy="146304"/>
          </a:xfrm>
          <a:prstGeom prst="rect">
            <a:avLst/>
          </a:prstGeom>
          <a:noFill/>
          <a:ln/>
        </p:spPr>
        <p:txBody>
          <a:bodyPr wrap="square" lIns="0" tIns="0" rIns="0" bIns="0" rtlCol="0" anchor="ctr">
            <a:normAutofit/>
          </a:bodyPr>
          <a:lstStyle/>
          <a:p>
            <a:pPr algn="ctr" indent="0" marL="0">
              <a:buNone/>
            </a:pPr>
            <a:r>
              <a:rPr lang="en-US" sz="720" b="1" dirty="0">
                <a:solidFill>
                  <a:srgbClr val="F8FAFC"/>
                </a:solidFill>
              </a:rPr>
              <a:t>Subscription</a:t>
            </a:r>
            <a:endParaRPr lang="en-US" sz="720" dirty="0"/>
          </a:p>
        </p:txBody>
      </p:sp>
      <p:sp>
        <p:nvSpPr>
          <p:cNvPr id="12" name="Shape 10"/>
          <p:cNvSpPr/>
          <p:nvPr/>
        </p:nvSpPr>
        <p:spPr>
          <a:xfrm>
            <a:off x="7406640" y="1554480"/>
            <a:ext cx="1828800" cy="347472"/>
          </a:xfrm>
          <a:prstGeom prst="roundRect">
            <a:avLst>
              <a:gd name="adj" fmla="val 36842"/>
            </a:avLst>
          </a:prstGeom>
          <a:solidFill>
            <a:srgbClr val="1E293B"/>
          </a:solidFill>
          <a:ln w="6350">
            <a:solidFill>
              <a:srgbClr val="D6A955">
                <a:alpha val="45000"/>
              </a:srgbClr>
            </a:solidFill>
            <a:prstDash val="solid"/>
          </a:ln>
        </p:spPr>
      </p:sp>
      <p:sp>
        <p:nvSpPr>
          <p:cNvPr id="13" name="Text 11"/>
          <p:cNvSpPr/>
          <p:nvPr/>
        </p:nvSpPr>
        <p:spPr>
          <a:xfrm>
            <a:off x="7479792" y="1636776"/>
            <a:ext cx="1682496" cy="146304"/>
          </a:xfrm>
          <a:prstGeom prst="rect">
            <a:avLst/>
          </a:prstGeom>
          <a:noFill/>
          <a:ln/>
        </p:spPr>
        <p:txBody>
          <a:bodyPr wrap="square" lIns="0" tIns="0" rIns="0" bIns="0" rtlCol="0" anchor="ctr">
            <a:normAutofit/>
          </a:bodyPr>
          <a:lstStyle/>
          <a:p>
            <a:pPr algn="ctr" indent="0" marL="0">
              <a:buNone/>
            </a:pPr>
            <a:r>
              <a:rPr lang="en-US" sz="720" b="1" dirty="0">
                <a:solidFill>
                  <a:srgbClr val="F8FAFC"/>
                </a:solidFill>
              </a:rPr>
              <a:t>Marketplace</a:t>
            </a:r>
            <a:endParaRPr lang="en-US" sz="720" dirty="0"/>
          </a:p>
        </p:txBody>
      </p:sp>
      <p:sp>
        <p:nvSpPr>
          <p:cNvPr id="14" name="Shape 12"/>
          <p:cNvSpPr/>
          <p:nvPr/>
        </p:nvSpPr>
        <p:spPr>
          <a:xfrm>
            <a:off x="9601200" y="1554480"/>
            <a:ext cx="1828800" cy="347472"/>
          </a:xfrm>
          <a:prstGeom prst="roundRect">
            <a:avLst>
              <a:gd name="adj" fmla="val 36842"/>
            </a:avLst>
          </a:prstGeom>
          <a:solidFill>
            <a:srgbClr val="1E293B"/>
          </a:solidFill>
          <a:ln w="6350">
            <a:solidFill>
              <a:srgbClr val="D6A955">
                <a:alpha val="45000"/>
              </a:srgbClr>
            </a:solidFill>
            <a:prstDash val="solid"/>
          </a:ln>
        </p:spPr>
      </p:sp>
      <p:sp>
        <p:nvSpPr>
          <p:cNvPr id="15" name="Text 13"/>
          <p:cNvSpPr/>
          <p:nvPr/>
        </p:nvSpPr>
        <p:spPr>
          <a:xfrm>
            <a:off x="9674352" y="1636776"/>
            <a:ext cx="1682496" cy="146304"/>
          </a:xfrm>
          <a:prstGeom prst="rect">
            <a:avLst/>
          </a:prstGeom>
          <a:noFill/>
          <a:ln/>
        </p:spPr>
        <p:txBody>
          <a:bodyPr wrap="square" lIns="0" tIns="0" rIns="0" bIns="0" rtlCol="0" anchor="ctr">
            <a:normAutofit/>
          </a:bodyPr>
          <a:lstStyle/>
          <a:p>
            <a:pPr algn="ctr" indent="0" marL="0">
              <a:buNone/>
            </a:pPr>
            <a:r>
              <a:rPr lang="en-US" sz="720" b="1" dirty="0">
                <a:solidFill>
                  <a:srgbClr val="F8FAFC"/>
                </a:solidFill>
              </a:rPr>
              <a:t>AI Tools</a:t>
            </a:r>
            <a:endParaRPr lang="en-US" sz="720" dirty="0"/>
          </a:p>
        </p:txBody>
      </p:sp>
      <p:sp>
        <p:nvSpPr>
          <p:cNvPr id="16" name="Shape 14"/>
          <p:cNvSpPr/>
          <p:nvPr/>
        </p:nvSpPr>
        <p:spPr>
          <a:xfrm>
            <a:off x="822960" y="2240280"/>
            <a:ext cx="1828800" cy="347472"/>
          </a:xfrm>
          <a:prstGeom prst="roundRect">
            <a:avLst>
              <a:gd name="adj" fmla="val 36842"/>
            </a:avLst>
          </a:prstGeom>
          <a:solidFill>
            <a:srgbClr val="1E293B"/>
          </a:solidFill>
          <a:ln w="6350">
            <a:solidFill>
              <a:srgbClr val="D6A955">
                <a:alpha val="45000"/>
              </a:srgbClr>
            </a:solidFill>
            <a:prstDash val="solid"/>
          </a:ln>
        </p:spPr>
      </p:sp>
      <p:sp>
        <p:nvSpPr>
          <p:cNvPr id="17" name="Text 15"/>
          <p:cNvSpPr/>
          <p:nvPr/>
        </p:nvSpPr>
        <p:spPr>
          <a:xfrm>
            <a:off x="896112" y="2322576"/>
            <a:ext cx="1682496" cy="146304"/>
          </a:xfrm>
          <a:prstGeom prst="rect">
            <a:avLst/>
          </a:prstGeom>
          <a:noFill/>
          <a:ln/>
        </p:spPr>
        <p:txBody>
          <a:bodyPr wrap="square" lIns="0" tIns="0" rIns="0" bIns="0" rtlCol="0" anchor="ctr">
            <a:normAutofit/>
          </a:bodyPr>
          <a:lstStyle/>
          <a:p>
            <a:pPr algn="ctr" indent="0" marL="0">
              <a:buNone/>
            </a:pPr>
            <a:r>
              <a:rPr lang="en-US" sz="720" b="1" dirty="0">
                <a:solidFill>
                  <a:srgbClr val="F8FAFC"/>
                </a:solidFill>
              </a:rPr>
              <a:t>Consulting</a:t>
            </a:r>
            <a:endParaRPr lang="en-US" sz="720" dirty="0"/>
          </a:p>
        </p:txBody>
      </p:sp>
      <p:sp>
        <p:nvSpPr>
          <p:cNvPr id="18" name="Shape 16"/>
          <p:cNvSpPr/>
          <p:nvPr/>
        </p:nvSpPr>
        <p:spPr>
          <a:xfrm>
            <a:off x="3017520" y="2240280"/>
            <a:ext cx="1828800" cy="347472"/>
          </a:xfrm>
          <a:prstGeom prst="roundRect">
            <a:avLst>
              <a:gd name="adj" fmla="val 36842"/>
            </a:avLst>
          </a:prstGeom>
          <a:solidFill>
            <a:srgbClr val="1E293B"/>
          </a:solidFill>
          <a:ln w="6350">
            <a:solidFill>
              <a:srgbClr val="D6A955">
                <a:alpha val="45000"/>
              </a:srgbClr>
            </a:solidFill>
            <a:prstDash val="solid"/>
          </a:ln>
        </p:spPr>
      </p:sp>
      <p:sp>
        <p:nvSpPr>
          <p:cNvPr id="19" name="Text 17"/>
          <p:cNvSpPr/>
          <p:nvPr/>
        </p:nvSpPr>
        <p:spPr>
          <a:xfrm>
            <a:off x="3090672" y="2322576"/>
            <a:ext cx="1682496" cy="146304"/>
          </a:xfrm>
          <a:prstGeom prst="rect">
            <a:avLst/>
          </a:prstGeom>
          <a:noFill/>
          <a:ln/>
        </p:spPr>
        <p:txBody>
          <a:bodyPr wrap="square" lIns="0" tIns="0" rIns="0" bIns="0" rtlCol="0" anchor="ctr">
            <a:normAutofit/>
          </a:bodyPr>
          <a:lstStyle/>
          <a:p>
            <a:pPr algn="ctr" indent="0" marL="0">
              <a:buNone/>
            </a:pPr>
            <a:r>
              <a:rPr lang="en-US" sz="720" b="1" dirty="0">
                <a:solidFill>
                  <a:srgbClr val="F8FAFC"/>
                </a:solidFill>
              </a:rPr>
              <a:t>Publishing</a:t>
            </a:r>
            <a:endParaRPr lang="en-US" sz="720" dirty="0"/>
          </a:p>
        </p:txBody>
      </p:sp>
      <p:sp>
        <p:nvSpPr>
          <p:cNvPr id="20" name="Shape 18"/>
          <p:cNvSpPr/>
          <p:nvPr/>
        </p:nvSpPr>
        <p:spPr>
          <a:xfrm>
            <a:off x="5212080" y="2240280"/>
            <a:ext cx="1828800" cy="347472"/>
          </a:xfrm>
          <a:prstGeom prst="roundRect">
            <a:avLst>
              <a:gd name="adj" fmla="val 36842"/>
            </a:avLst>
          </a:prstGeom>
          <a:solidFill>
            <a:srgbClr val="1E293B"/>
          </a:solidFill>
          <a:ln w="6350">
            <a:solidFill>
              <a:srgbClr val="D6A955">
                <a:alpha val="45000"/>
              </a:srgbClr>
            </a:solidFill>
            <a:prstDash val="solid"/>
          </a:ln>
        </p:spPr>
      </p:sp>
      <p:sp>
        <p:nvSpPr>
          <p:cNvPr id="21" name="Text 19"/>
          <p:cNvSpPr/>
          <p:nvPr/>
        </p:nvSpPr>
        <p:spPr>
          <a:xfrm>
            <a:off x="5285232" y="2322576"/>
            <a:ext cx="1682496" cy="146304"/>
          </a:xfrm>
          <a:prstGeom prst="rect">
            <a:avLst/>
          </a:prstGeom>
          <a:noFill/>
          <a:ln/>
        </p:spPr>
        <p:txBody>
          <a:bodyPr wrap="square" lIns="0" tIns="0" rIns="0" bIns="0" rtlCol="0" anchor="ctr">
            <a:normAutofit/>
          </a:bodyPr>
          <a:lstStyle/>
          <a:p>
            <a:pPr algn="ctr" indent="0" marL="0">
              <a:buNone/>
            </a:pPr>
            <a:r>
              <a:rPr lang="en-US" sz="720" b="1" dirty="0">
                <a:solidFill>
                  <a:srgbClr val="F8FAFC"/>
                </a:solidFill>
              </a:rPr>
              <a:t>Events</a:t>
            </a:r>
            <a:endParaRPr lang="en-US" sz="720" dirty="0"/>
          </a:p>
        </p:txBody>
      </p:sp>
      <p:sp>
        <p:nvSpPr>
          <p:cNvPr id="22" name="Shape 20"/>
          <p:cNvSpPr/>
          <p:nvPr/>
        </p:nvSpPr>
        <p:spPr>
          <a:xfrm>
            <a:off x="7406640" y="2240280"/>
            <a:ext cx="1828800" cy="347472"/>
          </a:xfrm>
          <a:prstGeom prst="roundRect">
            <a:avLst>
              <a:gd name="adj" fmla="val 36842"/>
            </a:avLst>
          </a:prstGeom>
          <a:solidFill>
            <a:srgbClr val="1E293B"/>
          </a:solidFill>
          <a:ln w="6350">
            <a:solidFill>
              <a:srgbClr val="D6A955">
                <a:alpha val="45000"/>
              </a:srgbClr>
            </a:solidFill>
            <a:prstDash val="solid"/>
          </a:ln>
        </p:spPr>
      </p:sp>
      <p:sp>
        <p:nvSpPr>
          <p:cNvPr id="23" name="Text 21"/>
          <p:cNvSpPr/>
          <p:nvPr/>
        </p:nvSpPr>
        <p:spPr>
          <a:xfrm>
            <a:off x="7479792" y="2322576"/>
            <a:ext cx="1682496" cy="146304"/>
          </a:xfrm>
          <a:prstGeom prst="rect">
            <a:avLst/>
          </a:prstGeom>
          <a:noFill/>
          <a:ln/>
        </p:spPr>
        <p:txBody>
          <a:bodyPr wrap="square" lIns="0" tIns="0" rIns="0" bIns="0" rtlCol="0" anchor="ctr">
            <a:normAutofit/>
          </a:bodyPr>
          <a:lstStyle/>
          <a:p>
            <a:pPr algn="ctr" indent="0" marL="0">
              <a:buNone/>
            </a:pPr>
            <a:r>
              <a:rPr lang="en-US" sz="720" b="1" dirty="0">
                <a:solidFill>
                  <a:srgbClr val="F8FAFC"/>
                </a:solidFill>
              </a:rPr>
              <a:t>Export</a:t>
            </a:r>
            <a:endParaRPr lang="en-US" sz="720" dirty="0"/>
          </a:p>
        </p:txBody>
      </p:sp>
      <p:sp>
        <p:nvSpPr>
          <p:cNvPr id="24" name="Shape 22"/>
          <p:cNvSpPr/>
          <p:nvPr/>
        </p:nvSpPr>
        <p:spPr>
          <a:xfrm>
            <a:off x="9601200" y="2240280"/>
            <a:ext cx="1828800" cy="347472"/>
          </a:xfrm>
          <a:prstGeom prst="roundRect">
            <a:avLst>
              <a:gd name="adj" fmla="val 36842"/>
            </a:avLst>
          </a:prstGeom>
          <a:solidFill>
            <a:srgbClr val="1E293B"/>
          </a:solidFill>
          <a:ln w="6350">
            <a:solidFill>
              <a:srgbClr val="D6A955">
                <a:alpha val="45000"/>
              </a:srgbClr>
            </a:solidFill>
            <a:prstDash val="solid"/>
          </a:ln>
        </p:spPr>
      </p:sp>
      <p:sp>
        <p:nvSpPr>
          <p:cNvPr id="25" name="Text 23"/>
          <p:cNvSpPr/>
          <p:nvPr/>
        </p:nvSpPr>
        <p:spPr>
          <a:xfrm>
            <a:off x="9674352" y="2322576"/>
            <a:ext cx="1682496" cy="146304"/>
          </a:xfrm>
          <a:prstGeom prst="rect">
            <a:avLst/>
          </a:prstGeom>
          <a:noFill/>
          <a:ln/>
        </p:spPr>
        <p:txBody>
          <a:bodyPr wrap="square" lIns="0" tIns="0" rIns="0" bIns="0" rtlCol="0" anchor="ctr">
            <a:normAutofit/>
          </a:bodyPr>
          <a:lstStyle/>
          <a:p>
            <a:pPr algn="ctr" indent="0" marL="0">
              <a:buNone/>
            </a:pPr>
            <a:r>
              <a:rPr lang="en-US" sz="720" b="1" dirty="0">
                <a:solidFill>
                  <a:srgbClr val="F8FAFC"/>
                </a:solidFill>
              </a:rPr>
              <a:t>Partnerships</a:t>
            </a:r>
            <a:endParaRPr lang="en-US" sz="720" dirty="0"/>
          </a:p>
        </p:txBody>
      </p:sp>
      <p:sp>
        <p:nvSpPr>
          <p:cNvPr id="26" name="Shape 24"/>
          <p:cNvSpPr/>
          <p:nvPr/>
        </p:nvSpPr>
        <p:spPr>
          <a:xfrm>
            <a:off x="1508760" y="3886200"/>
            <a:ext cx="9144000" cy="1234440"/>
          </a:xfrm>
          <a:prstGeom prst="roundRect">
            <a:avLst>
              <a:gd name="adj" fmla="val 10370"/>
            </a:avLst>
          </a:prstGeom>
          <a:solidFill>
            <a:srgbClr val="0F172A"/>
          </a:solidFill>
          <a:ln w="11430">
            <a:solidFill>
              <a:srgbClr val="D6A955">
                <a:alpha val="65000"/>
              </a:srgbClr>
            </a:solidFill>
            <a:prstDash val="solid"/>
          </a:ln>
        </p:spPr>
      </p:sp>
      <p:sp>
        <p:nvSpPr>
          <p:cNvPr id="27" name="Text 25"/>
          <p:cNvSpPr/>
          <p:nvPr/>
        </p:nvSpPr>
        <p:spPr>
          <a:xfrm>
            <a:off x="1783080" y="4142232"/>
            <a:ext cx="8595360" cy="822960"/>
          </a:xfrm>
          <a:prstGeom prst="rect">
            <a:avLst/>
          </a:prstGeom>
          <a:noFill/>
          <a:ln/>
        </p:spPr>
        <p:txBody>
          <a:bodyPr wrap="square" lIns="0" tIns="0" rIns="0" bIns="0" rtlCol="0" anchor="ctr">
            <a:normAutofit/>
          </a:bodyPr>
          <a:lstStyle/>
          <a:p>
            <a:pPr algn="ctr" indent="0" marL="0">
              <a:buNone/>
            </a:pPr>
            <a:r>
              <a:rPr lang="en-US" sz="1500" i="1" dirty="0">
                <a:solidFill>
                  <a:srgbClr val="F8FAFC"/>
                </a:solidFill>
              </a:rPr>
              <a:t>“The ecosystem is designed to generate revenue from multiple industries while social impact remains measurable and transparent.”</a:t>
            </a:r>
            <a:endParaRPr lang="en-US" sz="1500" dirty="0"/>
          </a:p>
        </p:txBody>
      </p:sp>
      <p:sp>
        <p:nvSpPr>
          <p:cNvPr id="28" name="Text 26"/>
          <p:cNvSpPr/>
          <p:nvPr/>
        </p:nvSpPr>
        <p:spPr>
          <a:xfrm>
            <a:off x="594360" y="6144768"/>
            <a:ext cx="10698480" cy="219456"/>
          </a:xfrm>
          <a:prstGeom prst="rect">
            <a:avLst/>
          </a:prstGeom>
          <a:noFill/>
          <a:ln/>
        </p:spPr>
        <p:txBody>
          <a:bodyPr wrap="square" lIns="0" tIns="0" rIns="0" bIns="0" rtlCol="0" anchor="ctr">
            <a:normAutofit/>
          </a:bodyPr>
          <a:lstStyle/>
          <a:p>
            <a:pPr algn="ctr" indent="0" marL="0">
              <a:buNone/>
            </a:pPr>
            <a:r>
              <a:rPr lang="en-US" sz="820" dirty="0">
                <a:solidFill>
                  <a:srgbClr val="94A3B8"/>
                </a:solidFill>
              </a:rPr>
              <a:t>Long-term growth requires both commercial viability and social responsibility.</a:t>
            </a:r>
            <a:endParaRPr lang="en-US" sz="820" dirty="0"/>
          </a:p>
        </p:txBody>
      </p:sp>
      <p:sp>
        <p:nvSpPr>
          <p:cNvPr id="25" name="Slide Number Placeholder 0"/>
          <p:cNvSpPr>
            <a:spLocks noGrp="1"/>
          </p:cNvSpPr>
          <p:nvPr>
            <p:ph type="sldNum" sz="quarter" idx="4294967295"/>
          </p:nvPr>
        </p:nvSpPr>
        <p:spPr>
          <a:xfrm>
            <a:off x="11521440" y="6510528"/>
            <a:ext cx="800000" cy="300000"/>
          </a:xfrm>
          <a:prstGeom prst="rect">
            <a:avLst/>
          </a:prstGeom>
          <a:extLst>
            <a:ext uri="{C572A759-6A51-4108-AA02-DFA0A04FC94B}">
              <ma14:wrappingTextBoxFlag xmlns:ma14="http://schemas.microsoft.com/office/mac/drawingml/2011/main" val="0"/>
            </a:ext>
          </a:extLst>
        </p:spPr>
        <p:txBody>
          <a:bodyPr/>
          <a:lstStyle>
            <a:lvl1pPr>
              <a:defRPr sz="700">
                <a:solidFill>
                  <a:srgbClr val="D6A955"/>
                </a:solidFill>
              </a:defRPr>
            </a:lvl1pPr>
          </a:lstStyle>
          <a:p>
            <a:pPr algn="l"/>
            <a:fld id="{F7021451-1387-4CA6-816F-3879F97B5CBC}" type="slidenum">
              <a:rPr b="0" lang="en-US"/>
              <a:t>16</a:t>
            </a:fld>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B1020"/>
        </a:solidFill>
      </p:bgPr>
    </p:bg>
    <p:spTree>
      <p:nvGrpSpPr>
        <p:cNvPr id="1" name=""/>
        <p:cNvGrpSpPr/>
        <p:nvPr/>
      </p:nvGrpSpPr>
      <p:grpSpPr>
        <a:xfrm>
          <a:off x="0" y="0"/>
          <a:ext cx="0" cy="0"/>
          <a:chOff x="0" y="0"/>
          <a:chExt cx="0" cy="0"/>
        </a:xfrm>
      </p:grpSpPr>
      <p:sp>
        <p:nvSpPr>
          <p:cNvPr id="2" name="Shape 0"/>
          <p:cNvSpPr/>
          <p:nvPr/>
        </p:nvSpPr>
        <p:spPr>
          <a:xfrm>
            <a:off x="10287000" y="182880"/>
            <a:ext cx="1188720" cy="73152"/>
          </a:xfrm>
          <a:prstGeom prst="rect">
            <a:avLst/>
          </a:prstGeom>
          <a:solidFill>
            <a:srgbClr val="D6A955">
              <a:alpha val="90000"/>
            </a:srgbClr>
          </a:solidFill>
          <a:ln w="12700">
            <a:solidFill>
              <a:srgbClr val="D6A955">
                <a:alpha val="0"/>
              </a:srgbClr>
            </a:solidFill>
            <a:prstDash val="solid"/>
          </a:ln>
        </p:spPr>
      </p:sp>
      <p:sp>
        <p:nvSpPr>
          <p:cNvPr id="3" name="Shape 1"/>
          <p:cNvSpPr/>
          <p:nvPr/>
        </p:nvSpPr>
        <p:spPr>
          <a:xfrm>
            <a:off x="685800" y="5989320"/>
            <a:ext cx="1188720" cy="73152"/>
          </a:xfrm>
          <a:prstGeom prst="rect">
            <a:avLst/>
          </a:prstGeom>
          <a:solidFill>
            <a:srgbClr val="334155">
              <a:alpha val="90000"/>
            </a:srgbClr>
          </a:solidFill>
          <a:ln w="12700">
            <a:solidFill>
              <a:srgbClr val="334155">
                <a:alpha val="0"/>
              </a:srgbClr>
            </a:solidFill>
            <a:prstDash val="solid"/>
          </a:ln>
        </p:spPr>
      </p:sp>
      <p:sp>
        <p:nvSpPr>
          <p:cNvPr id="4" name="Text 2"/>
          <p:cNvSpPr/>
          <p:nvPr/>
        </p:nvSpPr>
        <p:spPr>
          <a:xfrm>
            <a:off x="594360" y="384048"/>
            <a:ext cx="4297680" cy="201168"/>
          </a:xfrm>
          <a:prstGeom prst="rect">
            <a:avLst/>
          </a:prstGeom>
          <a:noFill/>
          <a:ln/>
        </p:spPr>
        <p:txBody>
          <a:bodyPr wrap="square" lIns="0" tIns="0" rIns="0" bIns="0" rtlCol="0" anchor="ctr"/>
          <a:lstStyle/>
          <a:p>
            <a:pPr indent="0" marL="0">
              <a:buNone/>
            </a:pPr>
            <a:r>
              <a:rPr lang="en-US" sz="760" b="1" dirty="0">
                <a:solidFill>
                  <a:srgbClr val="D6A955"/>
                </a:solidFill>
              </a:rPr>
              <a:t>TRUST INFRASTRUCTURE</a:t>
            </a:r>
            <a:endParaRPr lang="en-US" sz="760" dirty="0"/>
          </a:p>
        </p:txBody>
      </p:sp>
      <p:sp>
        <p:nvSpPr>
          <p:cNvPr id="5" name="Text 3"/>
          <p:cNvSpPr/>
          <p:nvPr/>
        </p:nvSpPr>
        <p:spPr>
          <a:xfrm>
            <a:off x="594360" y="658368"/>
            <a:ext cx="10241280" cy="512064"/>
          </a:xfrm>
          <a:prstGeom prst="rect">
            <a:avLst/>
          </a:prstGeom>
          <a:noFill/>
          <a:ln/>
        </p:spPr>
        <p:txBody>
          <a:bodyPr wrap="square" lIns="0" tIns="0" rIns="0" bIns="0" rtlCol="0" anchor="ctr">
            <a:normAutofit/>
          </a:bodyPr>
          <a:lstStyle/>
          <a:p>
            <a:pPr indent="0" marL="0">
              <a:buNone/>
            </a:pPr>
            <a:r>
              <a:rPr lang="en-US" sz="2600" b="1" dirty="0">
                <a:solidFill>
                  <a:srgbClr val="F8FAFC"/>
                </a:solidFill>
              </a:rPr>
              <a:t>Governance &amp; Transparency</a:t>
            </a:r>
            <a:endParaRPr lang="en-US" sz="2600" dirty="0"/>
          </a:p>
        </p:txBody>
      </p:sp>
      <p:sp>
        <p:nvSpPr>
          <p:cNvPr id="6" name="Text 4"/>
          <p:cNvSpPr/>
          <p:nvPr/>
        </p:nvSpPr>
        <p:spPr>
          <a:xfrm>
            <a:off x="822960" y="1417320"/>
            <a:ext cx="5486400" cy="4480560"/>
          </a:xfrm>
          <a:prstGeom prst="rect">
            <a:avLst/>
          </a:prstGeom>
          <a:noFill/>
          <a:ln/>
        </p:spPr>
        <p:txBody>
          <a:bodyPr wrap="square" lIns="762" tIns="762" rIns="762" bIns="762" rtlCol="0" anchor="t">
            <a:normAutofit/>
          </a:bodyPr>
          <a:lstStyle/>
          <a:p>
            <a:r>
              <a:rPr lang="en-US" sz="1400" dirty="0">
                <a:solidFill>
                  <a:srgbClr val="CBD5E1"/>
                </a:solidFill>
              </a:rPr>
              <a:t>• KYC and verified onboarding</a:t>
            </a:r>
            <a:endParaRPr lang="en-US" sz="1400" dirty="0"/>
          </a:p>
          <a:p>
            <a:r>
              <a:rPr lang="en-US" sz="1400" dirty="0">
                <a:solidFill>
                  <a:srgbClr val="CBD5E1"/>
                </a:solidFill>
              </a:rPr>
              <a:t>• Role-based access and permission structure</a:t>
            </a:r>
            <a:endParaRPr lang="en-US" sz="1400" dirty="0"/>
          </a:p>
          <a:p>
            <a:r>
              <a:rPr lang="en-US" sz="1400" dirty="0">
                <a:solidFill>
                  <a:srgbClr val="CBD5E1"/>
                </a:solidFill>
              </a:rPr>
              <a:t>• CRM records for leads, calls, tasks and follow-ups</a:t>
            </a:r>
            <a:endParaRPr lang="en-US" sz="1400" dirty="0"/>
          </a:p>
          <a:p>
            <a:r>
              <a:rPr lang="en-US" sz="1400" dirty="0">
                <a:solidFill>
                  <a:srgbClr val="CBD5E1"/>
                </a:solidFill>
              </a:rPr>
              <a:t>• AI-assisted audit and anomaly detection</a:t>
            </a:r>
            <a:endParaRPr lang="en-US" sz="1400" dirty="0"/>
          </a:p>
          <a:p>
            <a:r>
              <a:rPr lang="en-US" sz="1400" dirty="0">
                <a:solidFill>
                  <a:srgbClr val="CBD5E1"/>
                </a:solidFill>
              </a:rPr>
              <a:t>• Public/private dashboards for performance and impact</a:t>
            </a:r>
            <a:endParaRPr lang="en-US" sz="1400" dirty="0"/>
          </a:p>
          <a:p>
            <a:r>
              <a:rPr lang="en-US" sz="1400" dirty="0">
                <a:solidFill>
                  <a:srgbClr val="CBD5E1"/>
                </a:solidFill>
              </a:rPr>
              <a:t>• Clear payout rules based on completed verified business</a:t>
            </a:r>
            <a:endParaRPr lang="en-US" sz="1400" dirty="0"/>
          </a:p>
          <a:p>
            <a:r>
              <a:rPr lang="en-US" sz="1400" dirty="0">
                <a:solidFill>
                  <a:srgbClr val="CBD5E1"/>
                </a:solidFill>
              </a:rPr>
              <a:t>• Complaint tracking and ethical escalation process</a:t>
            </a:r>
            <a:endParaRPr lang="en-US" sz="1400" dirty="0"/>
          </a:p>
        </p:txBody>
      </p:sp>
      <p:sp>
        <p:nvSpPr>
          <p:cNvPr id="7" name="Shape 5"/>
          <p:cNvSpPr/>
          <p:nvPr/>
        </p:nvSpPr>
        <p:spPr>
          <a:xfrm>
            <a:off x="6766560" y="1463040"/>
            <a:ext cx="4297680" cy="4069080"/>
          </a:xfrm>
          <a:prstGeom prst="roundRect">
            <a:avLst>
              <a:gd name="adj" fmla="val 2697"/>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8" name="Text 6"/>
          <p:cNvSpPr/>
          <p:nvPr/>
        </p:nvSpPr>
        <p:spPr>
          <a:xfrm>
            <a:off x="6931152" y="1609344"/>
            <a:ext cx="3968496" cy="237744"/>
          </a:xfrm>
          <a:prstGeom prst="rect">
            <a:avLst/>
          </a:prstGeom>
          <a:noFill/>
          <a:ln/>
        </p:spPr>
        <p:txBody>
          <a:bodyPr wrap="square" lIns="0" tIns="0" rIns="0" bIns="0" rtlCol="0" anchor="ctr">
            <a:normAutofit/>
          </a:bodyPr>
          <a:lstStyle/>
          <a:p>
            <a:pPr indent="0" marL="0">
              <a:buNone/>
            </a:pPr>
            <a:r>
              <a:rPr lang="en-US" sz="1700" b="1" dirty="0">
                <a:solidFill>
                  <a:srgbClr val="F8FAFC"/>
                </a:solidFill>
              </a:rPr>
              <a:t>Core Rule</a:t>
            </a:r>
            <a:endParaRPr lang="en-US" sz="1700" dirty="0"/>
          </a:p>
        </p:txBody>
      </p:sp>
      <p:sp>
        <p:nvSpPr>
          <p:cNvPr id="9" name="Shape 7"/>
          <p:cNvSpPr/>
          <p:nvPr/>
        </p:nvSpPr>
        <p:spPr>
          <a:xfrm>
            <a:off x="6931152" y="1901952"/>
            <a:ext cx="685800" cy="0"/>
          </a:xfrm>
          <a:prstGeom prst="line">
            <a:avLst/>
          </a:prstGeom>
          <a:noFill/>
          <a:ln w="12700">
            <a:solidFill>
              <a:srgbClr val="D6A955"/>
            </a:solidFill>
            <a:prstDash val="solid"/>
          </a:ln>
        </p:spPr>
      </p:sp>
      <p:sp>
        <p:nvSpPr>
          <p:cNvPr id="10" name="Text 8"/>
          <p:cNvSpPr/>
          <p:nvPr/>
        </p:nvSpPr>
        <p:spPr>
          <a:xfrm>
            <a:off x="6931152" y="1993392"/>
            <a:ext cx="3968496" cy="3410712"/>
          </a:xfrm>
          <a:prstGeom prst="rect">
            <a:avLst/>
          </a:prstGeom>
          <a:noFill/>
          <a:ln/>
        </p:spPr>
        <p:txBody>
          <a:bodyPr wrap="square" lIns="0" tIns="0" rIns="0" bIns="0" rtlCol="0" anchor="t">
            <a:normAutofit/>
          </a:bodyPr>
          <a:lstStyle/>
          <a:p>
            <a:pPr indent="0" marL="0">
              <a:buNone/>
            </a:pPr>
            <a:r>
              <a:rPr lang="en-US" sz="1300" dirty="0">
                <a:solidFill>
                  <a:srgbClr val="CBD5E1"/>
                </a:solidFill>
              </a:rPr>
              <a:t>The system should be transparent enough that people trust the process — and disciplined enough that misuse can be detected early.</a:t>
            </a:r>
            <a:endParaRPr lang="en-US" sz="1300" dirty="0"/>
          </a:p>
        </p:txBody>
      </p:sp>
      <p:sp>
        <p:nvSpPr>
          <p:cNvPr id="11" name="Text 9"/>
          <p:cNvSpPr/>
          <p:nvPr/>
        </p:nvSpPr>
        <p:spPr>
          <a:xfrm>
            <a:off x="594360" y="6144768"/>
            <a:ext cx="10698480" cy="219456"/>
          </a:xfrm>
          <a:prstGeom prst="rect">
            <a:avLst/>
          </a:prstGeom>
          <a:noFill/>
          <a:ln/>
        </p:spPr>
        <p:txBody>
          <a:bodyPr wrap="square" lIns="0" tIns="0" rIns="0" bIns="0" rtlCol="0" anchor="ctr">
            <a:normAutofit/>
          </a:bodyPr>
          <a:lstStyle/>
          <a:p>
            <a:pPr algn="ctr" indent="0" marL="0">
              <a:buNone/>
            </a:pPr>
            <a:r>
              <a:rPr lang="en-US" sz="820" dirty="0">
                <a:solidFill>
                  <a:srgbClr val="94A3B8"/>
                </a:solidFill>
              </a:rPr>
              <a:t>Transparent operations are not a feature. They are the foundation.</a:t>
            </a:r>
            <a:endParaRPr lang="en-US" sz="820" dirty="0"/>
          </a:p>
        </p:txBody>
      </p:sp>
      <p:sp>
        <p:nvSpPr>
          <p:cNvPr id="25" name="Slide Number Placeholder 0"/>
          <p:cNvSpPr>
            <a:spLocks noGrp="1"/>
          </p:cNvSpPr>
          <p:nvPr>
            <p:ph type="sldNum" sz="quarter" idx="4294967295"/>
          </p:nvPr>
        </p:nvSpPr>
        <p:spPr>
          <a:xfrm>
            <a:off x="11521440" y="6510528"/>
            <a:ext cx="800000" cy="300000"/>
          </a:xfrm>
          <a:prstGeom prst="rect">
            <a:avLst/>
          </a:prstGeom>
          <a:extLst>
            <a:ext uri="{C572A759-6A51-4108-AA02-DFA0A04FC94B}">
              <ma14:wrappingTextBoxFlag xmlns:ma14="http://schemas.microsoft.com/office/mac/drawingml/2011/main" val="0"/>
            </a:ext>
          </a:extLst>
        </p:spPr>
        <p:txBody>
          <a:bodyPr/>
          <a:lstStyle>
            <a:lvl1pPr>
              <a:defRPr sz="700">
                <a:solidFill>
                  <a:srgbClr val="D6A955"/>
                </a:solidFill>
              </a:defRPr>
            </a:lvl1pPr>
          </a:lstStyle>
          <a:p>
            <a:pPr algn="l"/>
            <a:fld id="{F7021451-1387-4CA6-816F-3879F97B5CBC}" type="slidenum">
              <a:rPr b="0" lang="en-US"/>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0B1020"/>
        </a:solidFill>
      </p:bgPr>
    </p:bg>
    <p:spTree>
      <p:nvGrpSpPr>
        <p:cNvPr id="1" name=""/>
        <p:cNvGrpSpPr/>
        <p:nvPr/>
      </p:nvGrpSpPr>
      <p:grpSpPr>
        <a:xfrm>
          <a:off x="0" y="0"/>
          <a:ext cx="0" cy="0"/>
          <a:chOff x="0" y="0"/>
          <a:chExt cx="0" cy="0"/>
        </a:xfrm>
      </p:grpSpPr>
      <p:sp>
        <p:nvSpPr>
          <p:cNvPr id="2" name="Shape 0"/>
          <p:cNvSpPr/>
          <p:nvPr/>
        </p:nvSpPr>
        <p:spPr>
          <a:xfrm>
            <a:off x="10287000" y="182880"/>
            <a:ext cx="1188720" cy="73152"/>
          </a:xfrm>
          <a:prstGeom prst="rect">
            <a:avLst/>
          </a:prstGeom>
          <a:solidFill>
            <a:srgbClr val="D6A955">
              <a:alpha val="90000"/>
            </a:srgbClr>
          </a:solidFill>
          <a:ln w="12700">
            <a:solidFill>
              <a:srgbClr val="D6A955">
                <a:alpha val="0"/>
              </a:srgbClr>
            </a:solidFill>
            <a:prstDash val="solid"/>
          </a:ln>
        </p:spPr>
      </p:sp>
      <p:sp>
        <p:nvSpPr>
          <p:cNvPr id="3" name="Shape 1"/>
          <p:cNvSpPr/>
          <p:nvPr/>
        </p:nvSpPr>
        <p:spPr>
          <a:xfrm>
            <a:off x="685800" y="5989320"/>
            <a:ext cx="1188720" cy="73152"/>
          </a:xfrm>
          <a:prstGeom prst="rect">
            <a:avLst/>
          </a:prstGeom>
          <a:solidFill>
            <a:srgbClr val="334155">
              <a:alpha val="90000"/>
            </a:srgbClr>
          </a:solidFill>
          <a:ln w="12700">
            <a:solidFill>
              <a:srgbClr val="334155">
                <a:alpha val="0"/>
              </a:srgbClr>
            </a:solidFill>
            <a:prstDash val="solid"/>
          </a:ln>
        </p:spPr>
      </p:sp>
      <p:sp>
        <p:nvSpPr>
          <p:cNvPr id="4" name="Text 2"/>
          <p:cNvSpPr/>
          <p:nvPr/>
        </p:nvSpPr>
        <p:spPr>
          <a:xfrm>
            <a:off x="594360" y="384048"/>
            <a:ext cx="4297680" cy="201168"/>
          </a:xfrm>
          <a:prstGeom prst="rect">
            <a:avLst/>
          </a:prstGeom>
          <a:noFill/>
          <a:ln/>
        </p:spPr>
        <p:txBody>
          <a:bodyPr wrap="square" lIns="0" tIns="0" rIns="0" bIns="0" rtlCol="0" anchor="ctr"/>
          <a:lstStyle/>
          <a:p>
            <a:pPr indent="0" marL="0">
              <a:buNone/>
            </a:pPr>
            <a:r>
              <a:rPr lang="en-US" sz="760" b="1" dirty="0">
                <a:solidFill>
                  <a:srgbClr val="D6A955"/>
                </a:solidFill>
              </a:rPr>
              <a:t>SIMPLE ONBOARDING FLOW</a:t>
            </a:r>
            <a:endParaRPr lang="en-US" sz="760" dirty="0"/>
          </a:p>
        </p:txBody>
      </p:sp>
      <p:sp>
        <p:nvSpPr>
          <p:cNvPr id="5" name="Text 3"/>
          <p:cNvSpPr/>
          <p:nvPr/>
        </p:nvSpPr>
        <p:spPr>
          <a:xfrm>
            <a:off x="594360" y="658368"/>
            <a:ext cx="10241280" cy="512064"/>
          </a:xfrm>
          <a:prstGeom prst="rect">
            <a:avLst/>
          </a:prstGeom>
          <a:noFill/>
          <a:ln/>
        </p:spPr>
        <p:txBody>
          <a:bodyPr wrap="square" lIns="0" tIns="0" rIns="0" bIns="0" rtlCol="0" anchor="ctr">
            <a:normAutofit/>
          </a:bodyPr>
          <a:lstStyle/>
          <a:p>
            <a:pPr indent="0" marL="0">
              <a:buNone/>
            </a:pPr>
            <a:r>
              <a:rPr lang="en-US" sz="2600" b="1" dirty="0">
                <a:solidFill>
                  <a:srgbClr val="F8FAFC"/>
                </a:solidFill>
              </a:rPr>
              <a:t>How a New Member Starts</a:t>
            </a:r>
            <a:endParaRPr lang="en-US" sz="2600" dirty="0"/>
          </a:p>
        </p:txBody>
      </p:sp>
      <p:sp>
        <p:nvSpPr>
          <p:cNvPr id="6" name="Shape 4"/>
          <p:cNvSpPr/>
          <p:nvPr/>
        </p:nvSpPr>
        <p:spPr>
          <a:xfrm>
            <a:off x="685800" y="1508760"/>
            <a:ext cx="1874520" cy="1005840"/>
          </a:xfrm>
          <a:prstGeom prst="roundRect">
            <a:avLst>
              <a:gd name="adj" fmla="val 10909"/>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7" name="Text 5"/>
          <p:cNvSpPr/>
          <p:nvPr/>
        </p:nvSpPr>
        <p:spPr>
          <a:xfrm>
            <a:off x="850392" y="1655064"/>
            <a:ext cx="1545336" cy="237744"/>
          </a:xfrm>
          <a:prstGeom prst="rect">
            <a:avLst/>
          </a:prstGeom>
          <a:noFill/>
          <a:ln/>
        </p:spPr>
        <p:txBody>
          <a:bodyPr wrap="square" lIns="0" tIns="0" rIns="0" bIns="0" rtlCol="0" anchor="ctr">
            <a:normAutofit/>
          </a:bodyPr>
          <a:lstStyle/>
          <a:p>
            <a:pPr indent="0" marL="0">
              <a:buNone/>
            </a:pPr>
            <a:r>
              <a:rPr lang="en-US" sz="1000" b="1" dirty="0">
                <a:solidFill>
                  <a:srgbClr val="F8FAFC"/>
                </a:solidFill>
              </a:rPr>
              <a:t>1. Register</a:t>
            </a:r>
            <a:endParaRPr lang="en-US" sz="1000" dirty="0"/>
          </a:p>
        </p:txBody>
      </p:sp>
      <p:sp>
        <p:nvSpPr>
          <p:cNvPr id="8" name="Shape 6"/>
          <p:cNvSpPr/>
          <p:nvPr/>
        </p:nvSpPr>
        <p:spPr>
          <a:xfrm>
            <a:off x="850392" y="1947672"/>
            <a:ext cx="685800" cy="0"/>
          </a:xfrm>
          <a:prstGeom prst="line">
            <a:avLst/>
          </a:prstGeom>
          <a:noFill/>
          <a:ln w="12700">
            <a:solidFill>
              <a:srgbClr val="D6A955"/>
            </a:solidFill>
            <a:prstDash val="solid"/>
          </a:ln>
        </p:spPr>
      </p:sp>
      <p:sp>
        <p:nvSpPr>
          <p:cNvPr id="9" name="Shape 7"/>
          <p:cNvSpPr/>
          <p:nvPr/>
        </p:nvSpPr>
        <p:spPr>
          <a:xfrm>
            <a:off x="2926080" y="1508760"/>
            <a:ext cx="1874520" cy="1005840"/>
          </a:xfrm>
          <a:prstGeom prst="roundRect">
            <a:avLst>
              <a:gd name="adj" fmla="val 10909"/>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10" name="Text 8"/>
          <p:cNvSpPr/>
          <p:nvPr/>
        </p:nvSpPr>
        <p:spPr>
          <a:xfrm>
            <a:off x="3090672" y="1655064"/>
            <a:ext cx="1545336" cy="237744"/>
          </a:xfrm>
          <a:prstGeom prst="rect">
            <a:avLst/>
          </a:prstGeom>
          <a:noFill/>
          <a:ln/>
        </p:spPr>
        <p:txBody>
          <a:bodyPr wrap="square" lIns="0" tIns="0" rIns="0" bIns="0" rtlCol="0" anchor="ctr">
            <a:normAutofit/>
          </a:bodyPr>
          <a:lstStyle/>
          <a:p>
            <a:pPr indent="0" marL="0">
              <a:buNone/>
            </a:pPr>
            <a:r>
              <a:rPr lang="en-US" sz="1000" b="1" dirty="0">
                <a:solidFill>
                  <a:srgbClr val="F8FAFC"/>
                </a:solidFill>
              </a:rPr>
              <a:t>2. KYC / Profile</a:t>
            </a:r>
            <a:endParaRPr lang="en-US" sz="1000" dirty="0"/>
          </a:p>
        </p:txBody>
      </p:sp>
      <p:sp>
        <p:nvSpPr>
          <p:cNvPr id="11" name="Shape 9"/>
          <p:cNvSpPr/>
          <p:nvPr/>
        </p:nvSpPr>
        <p:spPr>
          <a:xfrm>
            <a:off x="3090672" y="1947672"/>
            <a:ext cx="685800" cy="0"/>
          </a:xfrm>
          <a:prstGeom prst="line">
            <a:avLst/>
          </a:prstGeom>
          <a:noFill/>
          <a:ln w="12700">
            <a:solidFill>
              <a:srgbClr val="D6A955"/>
            </a:solidFill>
            <a:prstDash val="solid"/>
          </a:ln>
        </p:spPr>
      </p:sp>
      <p:sp>
        <p:nvSpPr>
          <p:cNvPr id="12" name="Shape 10"/>
          <p:cNvSpPr/>
          <p:nvPr/>
        </p:nvSpPr>
        <p:spPr>
          <a:xfrm>
            <a:off x="5166360" y="1508760"/>
            <a:ext cx="1874520" cy="1005840"/>
          </a:xfrm>
          <a:prstGeom prst="roundRect">
            <a:avLst>
              <a:gd name="adj" fmla="val 10909"/>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13" name="Text 11"/>
          <p:cNvSpPr/>
          <p:nvPr/>
        </p:nvSpPr>
        <p:spPr>
          <a:xfrm>
            <a:off x="5330952" y="1655064"/>
            <a:ext cx="1545336" cy="237744"/>
          </a:xfrm>
          <a:prstGeom prst="rect">
            <a:avLst/>
          </a:prstGeom>
          <a:noFill/>
          <a:ln/>
        </p:spPr>
        <p:txBody>
          <a:bodyPr wrap="square" lIns="0" tIns="0" rIns="0" bIns="0" rtlCol="0" anchor="ctr">
            <a:normAutofit/>
          </a:bodyPr>
          <a:lstStyle/>
          <a:p>
            <a:pPr indent="0" marL="0">
              <a:buNone/>
            </a:pPr>
            <a:r>
              <a:rPr lang="en-US" sz="1000" b="1" dirty="0">
                <a:solidFill>
                  <a:srgbClr val="F8FAFC"/>
                </a:solidFill>
              </a:rPr>
              <a:t>3. Choose Industry</a:t>
            </a:r>
            <a:endParaRPr lang="en-US" sz="1000" dirty="0"/>
          </a:p>
        </p:txBody>
      </p:sp>
      <p:sp>
        <p:nvSpPr>
          <p:cNvPr id="14" name="Shape 12"/>
          <p:cNvSpPr/>
          <p:nvPr/>
        </p:nvSpPr>
        <p:spPr>
          <a:xfrm>
            <a:off x="5330952" y="1947672"/>
            <a:ext cx="685800" cy="0"/>
          </a:xfrm>
          <a:prstGeom prst="line">
            <a:avLst/>
          </a:prstGeom>
          <a:noFill/>
          <a:ln w="12700">
            <a:solidFill>
              <a:srgbClr val="D6A955"/>
            </a:solidFill>
            <a:prstDash val="solid"/>
          </a:ln>
        </p:spPr>
      </p:sp>
      <p:sp>
        <p:nvSpPr>
          <p:cNvPr id="15" name="Shape 13"/>
          <p:cNvSpPr/>
          <p:nvPr/>
        </p:nvSpPr>
        <p:spPr>
          <a:xfrm>
            <a:off x="7406640" y="1508760"/>
            <a:ext cx="1874520" cy="1005840"/>
          </a:xfrm>
          <a:prstGeom prst="roundRect">
            <a:avLst>
              <a:gd name="adj" fmla="val 10909"/>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16" name="Text 14"/>
          <p:cNvSpPr/>
          <p:nvPr/>
        </p:nvSpPr>
        <p:spPr>
          <a:xfrm>
            <a:off x="7571232" y="1655064"/>
            <a:ext cx="1545336" cy="237744"/>
          </a:xfrm>
          <a:prstGeom prst="rect">
            <a:avLst/>
          </a:prstGeom>
          <a:noFill/>
          <a:ln/>
        </p:spPr>
        <p:txBody>
          <a:bodyPr wrap="square" lIns="0" tIns="0" rIns="0" bIns="0" rtlCol="0" anchor="ctr">
            <a:normAutofit/>
          </a:bodyPr>
          <a:lstStyle/>
          <a:p>
            <a:pPr indent="0" marL="0">
              <a:buNone/>
            </a:pPr>
            <a:r>
              <a:rPr lang="en-US" sz="1000" b="1" dirty="0">
                <a:solidFill>
                  <a:srgbClr val="F8FAFC"/>
                </a:solidFill>
              </a:rPr>
              <a:t>4. Complete Training</a:t>
            </a:r>
            <a:endParaRPr lang="en-US" sz="1000" dirty="0"/>
          </a:p>
        </p:txBody>
      </p:sp>
      <p:sp>
        <p:nvSpPr>
          <p:cNvPr id="17" name="Shape 15"/>
          <p:cNvSpPr/>
          <p:nvPr/>
        </p:nvSpPr>
        <p:spPr>
          <a:xfrm>
            <a:off x="7571232" y="1947672"/>
            <a:ext cx="685800" cy="0"/>
          </a:xfrm>
          <a:prstGeom prst="line">
            <a:avLst/>
          </a:prstGeom>
          <a:noFill/>
          <a:ln w="12700">
            <a:solidFill>
              <a:srgbClr val="D6A955"/>
            </a:solidFill>
            <a:prstDash val="solid"/>
          </a:ln>
        </p:spPr>
      </p:sp>
      <p:sp>
        <p:nvSpPr>
          <p:cNvPr id="18" name="Shape 16"/>
          <p:cNvSpPr/>
          <p:nvPr/>
        </p:nvSpPr>
        <p:spPr>
          <a:xfrm>
            <a:off x="9646920" y="1508760"/>
            <a:ext cx="1874520" cy="1005840"/>
          </a:xfrm>
          <a:prstGeom prst="roundRect">
            <a:avLst>
              <a:gd name="adj" fmla="val 10909"/>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19" name="Text 17"/>
          <p:cNvSpPr/>
          <p:nvPr/>
        </p:nvSpPr>
        <p:spPr>
          <a:xfrm>
            <a:off x="9811512" y="1655064"/>
            <a:ext cx="1545336" cy="237744"/>
          </a:xfrm>
          <a:prstGeom prst="rect">
            <a:avLst/>
          </a:prstGeom>
          <a:noFill/>
          <a:ln/>
        </p:spPr>
        <p:txBody>
          <a:bodyPr wrap="square" lIns="0" tIns="0" rIns="0" bIns="0" rtlCol="0" anchor="ctr">
            <a:normAutofit/>
          </a:bodyPr>
          <a:lstStyle/>
          <a:p>
            <a:pPr indent="0" marL="0">
              <a:buNone/>
            </a:pPr>
            <a:r>
              <a:rPr lang="en-US" sz="1000" b="1" dirty="0">
                <a:solidFill>
                  <a:srgbClr val="F8FAFC"/>
                </a:solidFill>
              </a:rPr>
              <a:t>5. Daily Missions</a:t>
            </a:r>
            <a:endParaRPr lang="en-US" sz="1000" dirty="0"/>
          </a:p>
        </p:txBody>
      </p:sp>
      <p:sp>
        <p:nvSpPr>
          <p:cNvPr id="20" name="Shape 18"/>
          <p:cNvSpPr/>
          <p:nvPr/>
        </p:nvSpPr>
        <p:spPr>
          <a:xfrm>
            <a:off x="9811512" y="1947672"/>
            <a:ext cx="685800" cy="0"/>
          </a:xfrm>
          <a:prstGeom prst="line">
            <a:avLst/>
          </a:prstGeom>
          <a:noFill/>
          <a:ln w="12700">
            <a:solidFill>
              <a:srgbClr val="D6A955"/>
            </a:solidFill>
            <a:prstDash val="solid"/>
          </a:ln>
        </p:spPr>
      </p:sp>
      <p:sp>
        <p:nvSpPr>
          <p:cNvPr id="21" name="Shape 19"/>
          <p:cNvSpPr/>
          <p:nvPr/>
        </p:nvSpPr>
        <p:spPr>
          <a:xfrm>
            <a:off x="685800" y="3337560"/>
            <a:ext cx="1874520" cy="1005840"/>
          </a:xfrm>
          <a:prstGeom prst="roundRect">
            <a:avLst>
              <a:gd name="adj" fmla="val 10909"/>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22" name="Text 20"/>
          <p:cNvSpPr/>
          <p:nvPr/>
        </p:nvSpPr>
        <p:spPr>
          <a:xfrm>
            <a:off x="850392" y="3483864"/>
            <a:ext cx="1545336" cy="237744"/>
          </a:xfrm>
          <a:prstGeom prst="rect">
            <a:avLst/>
          </a:prstGeom>
          <a:noFill/>
          <a:ln/>
        </p:spPr>
        <p:txBody>
          <a:bodyPr wrap="square" lIns="0" tIns="0" rIns="0" bIns="0" rtlCol="0" anchor="ctr">
            <a:normAutofit/>
          </a:bodyPr>
          <a:lstStyle/>
          <a:p>
            <a:pPr indent="0" marL="0">
              <a:buNone/>
            </a:pPr>
            <a:r>
              <a:rPr lang="en-US" sz="1000" b="1" dirty="0">
                <a:solidFill>
                  <a:srgbClr val="F8FAFC"/>
                </a:solidFill>
              </a:rPr>
              <a:t>6. CRM / Leads</a:t>
            </a:r>
            <a:endParaRPr lang="en-US" sz="1000" dirty="0"/>
          </a:p>
        </p:txBody>
      </p:sp>
      <p:sp>
        <p:nvSpPr>
          <p:cNvPr id="23" name="Shape 21"/>
          <p:cNvSpPr/>
          <p:nvPr/>
        </p:nvSpPr>
        <p:spPr>
          <a:xfrm>
            <a:off x="850392" y="3776472"/>
            <a:ext cx="685800" cy="0"/>
          </a:xfrm>
          <a:prstGeom prst="line">
            <a:avLst/>
          </a:prstGeom>
          <a:noFill/>
          <a:ln w="12700">
            <a:solidFill>
              <a:srgbClr val="38BDF8"/>
            </a:solidFill>
            <a:prstDash val="solid"/>
          </a:ln>
        </p:spPr>
      </p:sp>
      <p:sp>
        <p:nvSpPr>
          <p:cNvPr id="24" name="Shape 22"/>
          <p:cNvSpPr/>
          <p:nvPr/>
        </p:nvSpPr>
        <p:spPr>
          <a:xfrm>
            <a:off x="2926080" y="3337560"/>
            <a:ext cx="1874520" cy="1005840"/>
          </a:xfrm>
          <a:prstGeom prst="roundRect">
            <a:avLst>
              <a:gd name="adj" fmla="val 10909"/>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25" name="Text 23"/>
          <p:cNvSpPr/>
          <p:nvPr/>
        </p:nvSpPr>
        <p:spPr>
          <a:xfrm>
            <a:off x="3090672" y="3483864"/>
            <a:ext cx="1545336" cy="237744"/>
          </a:xfrm>
          <a:prstGeom prst="rect">
            <a:avLst/>
          </a:prstGeom>
          <a:noFill/>
          <a:ln/>
        </p:spPr>
        <p:txBody>
          <a:bodyPr wrap="square" lIns="0" tIns="0" rIns="0" bIns="0" rtlCol="0" anchor="ctr">
            <a:normAutofit/>
          </a:bodyPr>
          <a:lstStyle/>
          <a:p>
            <a:pPr indent="0" marL="0">
              <a:buNone/>
            </a:pPr>
            <a:r>
              <a:rPr lang="en-US" sz="1000" b="1" dirty="0">
                <a:solidFill>
                  <a:srgbClr val="F8FAFC"/>
                </a:solidFill>
              </a:rPr>
              <a:t>7. Mentor Review</a:t>
            </a:r>
            <a:endParaRPr lang="en-US" sz="1000" dirty="0"/>
          </a:p>
        </p:txBody>
      </p:sp>
      <p:sp>
        <p:nvSpPr>
          <p:cNvPr id="26" name="Shape 24"/>
          <p:cNvSpPr/>
          <p:nvPr/>
        </p:nvSpPr>
        <p:spPr>
          <a:xfrm>
            <a:off x="3090672" y="3776472"/>
            <a:ext cx="685800" cy="0"/>
          </a:xfrm>
          <a:prstGeom prst="line">
            <a:avLst/>
          </a:prstGeom>
          <a:noFill/>
          <a:ln w="12700">
            <a:solidFill>
              <a:srgbClr val="38BDF8"/>
            </a:solidFill>
            <a:prstDash val="solid"/>
          </a:ln>
        </p:spPr>
      </p:sp>
      <p:sp>
        <p:nvSpPr>
          <p:cNvPr id="27" name="Shape 25"/>
          <p:cNvSpPr/>
          <p:nvPr/>
        </p:nvSpPr>
        <p:spPr>
          <a:xfrm>
            <a:off x="5166360" y="3337560"/>
            <a:ext cx="1874520" cy="1005840"/>
          </a:xfrm>
          <a:prstGeom prst="roundRect">
            <a:avLst>
              <a:gd name="adj" fmla="val 10909"/>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28" name="Text 26"/>
          <p:cNvSpPr/>
          <p:nvPr/>
        </p:nvSpPr>
        <p:spPr>
          <a:xfrm>
            <a:off x="5330952" y="3483864"/>
            <a:ext cx="1545336" cy="237744"/>
          </a:xfrm>
          <a:prstGeom prst="rect">
            <a:avLst/>
          </a:prstGeom>
          <a:noFill/>
          <a:ln/>
        </p:spPr>
        <p:txBody>
          <a:bodyPr wrap="square" lIns="0" tIns="0" rIns="0" bIns="0" rtlCol="0" anchor="ctr">
            <a:normAutofit/>
          </a:bodyPr>
          <a:lstStyle/>
          <a:p>
            <a:pPr indent="0" marL="0">
              <a:buNone/>
            </a:pPr>
            <a:r>
              <a:rPr lang="en-US" sz="1000" b="1" dirty="0">
                <a:solidFill>
                  <a:srgbClr val="F8FAFC"/>
                </a:solidFill>
              </a:rPr>
              <a:t>8. Verified Work</a:t>
            </a:r>
            <a:endParaRPr lang="en-US" sz="1000" dirty="0"/>
          </a:p>
        </p:txBody>
      </p:sp>
      <p:sp>
        <p:nvSpPr>
          <p:cNvPr id="29" name="Shape 27"/>
          <p:cNvSpPr/>
          <p:nvPr/>
        </p:nvSpPr>
        <p:spPr>
          <a:xfrm>
            <a:off x="5330952" y="3776472"/>
            <a:ext cx="685800" cy="0"/>
          </a:xfrm>
          <a:prstGeom prst="line">
            <a:avLst/>
          </a:prstGeom>
          <a:noFill/>
          <a:ln w="12700">
            <a:solidFill>
              <a:srgbClr val="38BDF8"/>
            </a:solidFill>
            <a:prstDash val="solid"/>
          </a:ln>
        </p:spPr>
      </p:sp>
      <p:sp>
        <p:nvSpPr>
          <p:cNvPr id="30" name="Shape 28"/>
          <p:cNvSpPr/>
          <p:nvPr/>
        </p:nvSpPr>
        <p:spPr>
          <a:xfrm>
            <a:off x="7406640" y="3337560"/>
            <a:ext cx="1874520" cy="1005840"/>
          </a:xfrm>
          <a:prstGeom prst="roundRect">
            <a:avLst>
              <a:gd name="adj" fmla="val 10909"/>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31" name="Text 29"/>
          <p:cNvSpPr/>
          <p:nvPr/>
        </p:nvSpPr>
        <p:spPr>
          <a:xfrm>
            <a:off x="7571232" y="3483864"/>
            <a:ext cx="1545336" cy="237744"/>
          </a:xfrm>
          <a:prstGeom prst="rect">
            <a:avLst/>
          </a:prstGeom>
          <a:noFill/>
          <a:ln/>
        </p:spPr>
        <p:txBody>
          <a:bodyPr wrap="square" lIns="0" tIns="0" rIns="0" bIns="0" rtlCol="0" anchor="ctr">
            <a:normAutofit/>
          </a:bodyPr>
          <a:lstStyle/>
          <a:p>
            <a:pPr indent="0" marL="0">
              <a:buNone/>
            </a:pPr>
            <a:r>
              <a:rPr lang="en-US" sz="1000" b="1" dirty="0">
                <a:solidFill>
                  <a:srgbClr val="F8FAFC"/>
                </a:solidFill>
              </a:rPr>
              <a:t>9. Income / Impact</a:t>
            </a:r>
            <a:endParaRPr lang="en-US" sz="1000" dirty="0"/>
          </a:p>
        </p:txBody>
      </p:sp>
      <p:sp>
        <p:nvSpPr>
          <p:cNvPr id="32" name="Shape 30"/>
          <p:cNvSpPr/>
          <p:nvPr/>
        </p:nvSpPr>
        <p:spPr>
          <a:xfrm>
            <a:off x="7571232" y="3776472"/>
            <a:ext cx="685800" cy="0"/>
          </a:xfrm>
          <a:prstGeom prst="line">
            <a:avLst/>
          </a:prstGeom>
          <a:noFill/>
          <a:ln w="12700">
            <a:solidFill>
              <a:srgbClr val="38BDF8"/>
            </a:solidFill>
            <a:prstDash val="solid"/>
          </a:ln>
        </p:spPr>
      </p:sp>
      <p:sp>
        <p:nvSpPr>
          <p:cNvPr id="33" name="Shape 31"/>
          <p:cNvSpPr/>
          <p:nvPr/>
        </p:nvSpPr>
        <p:spPr>
          <a:xfrm>
            <a:off x="9646920" y="3337560"/>
            <a:ext cx="1874520" cy="1005840"/>
          </a:xfrm>
          <a:prstGeom prst="roundRect">
            <a:avLst>
              <a:gd name="adj" fmla="val 10909"/>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34" name="Text 32"/>
          <p:cNvSpPr/>
          <p:nvPr/>
        </p:nvSpPr>
        <p:spPr>
          <a:xfrm>
            <a:off x="9811512" y="3483864"/>
            <a:ext cx="1545336" cy="237744"/>
          </a:xfrm>
          <a:prstGeom prst="rect">
            <a:avLst/>
          </a:prstGeom>
          <a:noFill/>
          <a:ln/>
        </p:spPr>
        <p:txBody>
          <a:bodyPr wrap="square" lIns="0" tIns="0" rIns="0" bIns="0" rtlCol="0" anchor="ctr">
            <a:normAutofit/>
          </a:bodyPr>
          <a:lstStyle/>
          <a:p>
            <a:pPr indent="0" marL="0">
              <a:buNone/>
            </a:pPr>
            <a:r>
              <a:rPr lang="en-US" sz="1000" b="1" dirty="0">
                <a:solidFill>
                  <a:srgbClr val="F8FAFC"/>
                </a:solidFill>
              </a:rPr>
              <a:t>10. Leadership Track</a:t>
            </a:r>
            <a:endParaRPr lang="en-US" sz="1000" dirty="0"/>
          </a:p>
        </p:txBody>
      </p:sp>
      <p:sp>
        <p:nvSpPr>
          <p:cNvPr id="35" name="Shape 33"/>
          <p:cNvSpPr/>
          <p:nvPr/>
        </p:nvSpPr>
        <p:spPr>
          <a:xfrm>
            <a:off x="9811512" y="3776472"/>
            <a:ext cx="685800" cy="0"/>
          </a:xfrm>
          <a:prstGeom prst="line">
            <a:avLst/>
          </a:prstGeom>
          <a:noFill/>
          <a:ln w="12700">
            <a:solidFill>
              <a:srgbClr val="38BDF8"/>
            </a:solidFill>
            <a:prstDash val="solid"/>
          </a:ln>
        </p:spPr>
      </p:sp>
      <p:sp>
        <p:nvSpPr>
          <p:cNvPr id="36" name="Text 34"/>
          <p:cNvSpPr/>
          <p:nvPr/>
        </p:nvSpPr>
        <p:spPr>
          <a:xfrm>
            <a:off x="594360" y="6144768"/>
            <a:ext cx="10698480" cy="219456"/>
          </a:xfrm>
          <a:prstGeom prst="rect">
            <a:avLst/>
          </a:prstGeom>
          <a:noFill/>
          <a:ln/>
        </p:spPr>
        <p:txBody>
          <a:bodyPr wrap="square" lIns="0" tIns="0" rIns="0" bIns="0" rtlCol="0" anchor="ctr">
            <a:normAutofit/>
          </a:bodyPr>
          <a:lstStyle/>
          <a:p>
            <a:pPr algn="ctr" indent="0" marL="0">
              <a:buNone/>
            </a:pPr>
            <a:r>
              <a:rPr lang="en-US" sz="820" dirty="0">
                <a:solidFill>
                  <a:srgbClr val="94A3B8"/>
                </a:solidFill>
              </a:rPr>
              <a:t>Clear entry path reduces confusion and improves activation.</a:t>
            </a:r>
            <a:endParaRPr lang="en-US" sz="820" dirty="0"/>
          </a:p>
        </p:txBody>
      </p:sp>
      <p:sp>
        <p:nvSpPr>
          <p:cNvPr id="25" name="Slide Number Placeholder 0"/>
          <p:cNvSpPr>
            <a:spLocks noGrp="1"/>
          </p:cNvSpPr>
          <p:nvPr>
            <p:ph type="sldNum" sz="quarter" idx="4294967295"/>
          </p:nvPr>
        </p:nvSpPr>
        <p:spPr>
          <a:xfrm>
            <a:off x="11521440" y="6510528"/>
            <a:ext cx="800000" cy="300000"/>
          </a:xfrm>
          <a:prstGeom prst="rect">
            <a:avLst/>
          </a:prstGeom>
          <a:extLst>
            <a:ext uri="{C572A759-6A51-4108-AA02-DFA0A04FC94B}">
              <ma14:wrappingTextBoxFlag xmlns:ma14="http://schemas.microsoft.com/office/mac/drawingml/2011/main" val="0"/>
            </a:ext>
          </a:extLst>
        </p:spPr>
        <p:txBody>
          <a:bodyPr/>
          <a:lstStyle>
            <a:lvl1pPr>
              <a:defRPr sz="700">
                <a:solidFill>
                  <a:srgbClr val="D6A955"/>
                </a:solidFill>
              </a:defRPr>
            </a:lvl1pPr>
          </a:lstStyle>
          <a:p>
            <a:pPr algn="l"/>
            <a:fld id="{F7021451-1387-4CA6-816F-3879F97B5CBC}" type="slidenum">
              <a:rPr b="0" lang="en-US"/>
              <a:t>18</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0B1020"/>
        </a:solidFill>
      </p:bgPr>
    </p:bg>
    <p:spTree>
      <p:nvGrpSpPr>
        <p:cNvPr id="1" name=""/>
        <p:cNvGrpSpPr/>
        <p:nvPr/>
      </p:nvGrpSpPr>
      <p:grpSpPr>
        <a:xfrm>
          <a:off x="0" y="0"/>
          <a:ext cx="0" cy="0"/>
          <a:chOff x="0" y="0"/>
          <a:chExt cx="0" cy="0"/>
        </a:xfrm>
      </p:grpSpPr>
      <p:sp>
        <p:nvSpPr>
          <p:cNvPr id="2" name="Shape 0"/>
          <p:cNvSpPr/>
          <p:nvPr/>
        </p:nvSpPr>
        <p:spPr>
          <a:xfrm>
            <a:off x="10287000" y="182880"/>
            <a:ext cx="1188720" cy="73152"/>
          </a:xfrm>
          <a:prstGeom prst="rect">
            <a:avLst/>
          </a:prstGeom>
          <a:solidFill>
            <a:srgbClr val="D6A955">
              <a:alpha val="90000"/>
            </a:srgbClr>
          </a:solidFill>
          <a:ln w="12700">
            <a:solidFill>
              <a:srgbClr val="D6A955">
                <a:alpha val="0"/>
              </a:srgbClr>
            </a:solidFill>
            <a:prstDash val="solid"/>
          </a:ln>
        </p:spPr>
      </p:sp>
      <p:sp>
        <p:nvSpPr>
          <p:cNvPr id="3" name="Shape 1"/>
          <p:cNvSpPr/>
          <p:nvPr/>
        </p:nvSpPr>
        <p:spPr>
          <a:xfrm>
            <a:off x="685800" y="5989320"/>
            <a:ext cx="1188720" cy="73152"/>
          </a:xfrm>
          <a:prstGeom prst="rect">
            <a:avLst/>
          </a:prstGeom>
          <a:solidFill>
            <a:srgbClr val="334155">
              <a:alpha val="90000"/>
            </a:srgbClr>
          </a:solidFill>
          <a:ln w="12700">
            <a:solidFill>
              <a:srgbClr val="334155">
                <a:alpha val="0"/>
              </a:srgbClr>
            </a:solidFill>
            <a:prstDash val="solid"/>
          </a:ln>
        </p:spPr>
      </p:sp>
      <p:sp>
        <p:nvSpPr>
          <p:cNvPr id="4" name="Text 2"/>
          <p:cNvSpPr/>
          <p:nvPr/>
        </p:nvSpPr>
        <p:spPr>
          <a:xfrm>
            <a:off x="594360" y="384048"/>
            <a:ext cx="4297680" cy="201168"/>
          </a:xfrm>
          <a:prstGeom prst="rect">
            <a:avLst/>
          </a:prstGeom>
          <a:noFill/>
          <a:ln/>
        </p:spPr>
        <p:txBody>
          <a:bodyPr wrap="square" lIns="0" tIns="0" rIns="0" bIns="0" rtlCol="0" anchor="ctr"/>
          <a:lstStyle/>
          <a:p>
            <a:pPr indent="0" marL="0">
              <a:buNone/>
            </a:pPr>
            <a:r>
              <a:rPr lang="en-US" sz="760" b="1" dirty="0">
                <a:solidFill>
                  <a:srgbClr val="D6A955"/>
                </a:solidFill>
              </a:rPr>
              <a:t>ACTIVATION PLAN</a:t>
            </a:r>
            <a:endParaRPr lang="en-US" sz="760" dirty="0"/>
          </a:p>
        </p:txBody>
      </p:sp>
      <p:sp>
        <p:nvSpPr>
          <p:cNvPr id="5" name="Text 3"/>
          <p:cNvSpPr/>
          <p:nvPr/>
        </p:nvSpPr>
        <p:spPr>
          <a:xfrm>
            <a:off x="594360" y="658368"/>
            <a:ext cx="10241280" cy="512064"/>
          </a:xfrm>
          <a:prstGeom prst="rect">
            <a:avLst/>
          </a:prstGeom>
          <a:noFill/>
          <a:ln/>
        </p:spPr>
        <p:txBody>
          <a:bodyPr wrap="square" lIns="0" tIns="0" rIns="0" bIns="0" rtlCol="0" anchor="ctr">
            <a:normAutofit/>
          </a:bodyPr>
          <a:lstStyle/>
          <a:p>
            <a:pPr indent="0" marL="0">
              <a:buNone/>
            </a:pPr>
            <a:r>
              <a:rPr lang="en-US" sz="2600" b="1" dirty="0">
                <a:solidFill>
                  <a:srgbClr val="F8FAFC"/>
                </a:solidFill>
              </a:rPr>
              <a:t>First 90 Days With Us</a:t>
            </a:r>
            <a:endParaRPr lang="en-US" sz="2600" dirty="0"/>
          </a:p>
        </p:txBody>
      </p:sp>
      <p:sp>
        <p:nvSpPr>
          <p:cNvPr id="6" name="Shape 4"/>
          <p:cNvSpPr/>
          <p:nvPr/>
        </p:nvSpPr>
        <p:spPr>
          <a:xfrm>
            <a:off x="822960" y="1417320"/>
            <a:ext cx="3291840" cy="3566160"/>
          </a:xfrm>
          <a:prstGeom prst="roundRect">
            <a:avLst>
              <a:gd name="adj" fmla="val 3333"/>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7" name="Text 5"/>
          <p:cNvSpPr/>
          <p:nvPr/>
        </p:nvSpPr>
        <p:spPr>
          <a:xfrm>
            <a:off x="987552" y="1563624"/>
            <a:ext cx="2962656" cy="237744"/>
          </a:xfrm>
          <a:prstGeom prst="rect">
            <a:avLst/>
          </a:prstGeom>
          <a:noFill/>
          <a:ln/>
        </p:spPr>
        <p:txBody>
          <a:bodyPr wrap="square" lIns="0" tIns="0" rIns="0" bIns="0" rtlCol="0" anchor="ctr">
            <a:normAutofit/>
          </a:bodyPr>
          <a:lstStyle/>
          <a:p>
            <a:pPr indent="0" marL="0">
              <a:buNone/>
            </a:pPr>
            <a:r>
              <a:rPr lang="en-US" sz="1600" b="1" dirty="0">
                <a:solidFill>
                  <a:srgbClr val="F8FAFC"/>
                </a:solidFill>
              </a:rPr>
              <a:t>Days 1–30</a:t>
            </a:r>
            <a:endParaRPr lang="en-US" sz="1600" dirty="0"/>
          </a:p>
        </p:txBody>
      </p:sp>
      <p:sp>
        <p:nvSpPr>
          <p:cNvPr id="8" name="Shape 6"/>
          <p:cNvSpPr/>
          <p:nvPr/>
        </p:nvSpPr>
        <p:spPr>
          <a:xfrm>
            <a:off x="987552" y="1856232"/>
            <a:ext cx="685800" cy="0"/>
          </a:xfrm>
          <a:prstGeom prst="line">
            <a:avLst/>
          </a:prstGeom>
          <a:noFill/>
          <a:ln w="12700">
            <a:solidFill>
              <a:srgbClr val="D6A955"/>
            </a:solidFill>
            <a:prstDash val="solid"/>
          </a:ln>
        </p:spPr>
      </p:sp>
      <p:sp>
        <p:nvSpPr>
          <p:cNvPr id="9" name="Text 7"/>
          <p:cNvSpPr/>
          <p:nvPr/>
        </p:nvSpPr>
        <p:spPr>
          <a:xfrm>
            <a:off x="987552" y="1947672"/>
            <a:ext cx="2962656" cy="2907792"/>
          </a:xfrm>
          <a:prstGeom prst="rect">
            <a:avLst/>
          </a:prstGeom>
          <a:noFill/>
          <a:ln/>
        </p:spPr>
        <p:txBody>
          <a:bodyPr wrap="square" lIns="0" tIns="0" rIns="0" bIns="0" rtlCol="0" anchor="t">
            <a:normAutofit/>
          </a:bodyPr>
          <a:lstStyle/>
          <a:p>
            <a:pPr indent="0" marL="0">
              <a:buNone/>
            </a:pPr>
            <a:r>
              <a:rPr lang="en-US" sz="1200" dirty="0">
                <a:solidFill>
                  <a:srgbClr val="CBD5E1"/>
                </a:solidFill>
              </a:rPr>
              <a:t>Orientation, profile setup, basic training, AI practice, CRM familiarization and first assignments.</a:t>
            </a:r>
            <a:endParaRPr lang="en-US" sz="1200" dirty="0"/>
          </a:p>
        </p:txBody>
      </p:sp>
      <p:sp>
        <p:nvSpPr>
          <p:cNvPr id="10" name="Shape 8"/>
          <p:cNvSpPr/>
          <p:nvPr/>
        </p:nvSpPr>
        <p:spPr>
          <a:xfrm>
            <a:off x="4434840" y="1417320"/>
            <a:ext cx="3291840" cy="3566160"/>
          </a:xfrm>
          <a:prstGeom prst="roundRect">
            <a:avLst>
              <a:gd name="adj" fmla="val 3333"/>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11" name="Text 9"/>
          <p:cNvSpPr/>
          <p:nvPr/>
        </p:nvSpPr>
        <p:spPr>
          <a:xfrm>
            <a:off x="4599432" y="1563624"/>
            <a:ext cx="2962656" cy="237744"/>
          </a:xfrm>
          <a:prstGeom prst="rect">
            <a:avLst/>
          </a:prstGeom>
          <a:noFill/>
          <a:ln/>
        </p:spPr>
        <p:txBody>
          <a:bodyPr wrap="square" lIns="0" tIns="0" rIns="0" bIns="0" rtlCol="0" anchor="ctr">
            <a:normAutofit/>
          </a:bodyPr>
          <a:lstStyle/>
          <a:p>
            <a:pPr indent="0" marL="0">
              <a:buNone/>
            </a:pPr>
            <a:r>
              <a:rPr lang="en-US" sz="1600" b="1" dirty="0">
                <a:solidFill>
                  <a:srgbClr val="F8FAFC"/>
                </a:solidFill>
              </a:rPr>
              <a:t>Days 31–60</a:t>
            </a:r>
            <a:endParaRPr lang="en-US" sz="1600" dirty="0"/>
          </a:p>
        </p:txBody>
      </p:sp>
      <p:sp>
        <p:nvSpPr>
          <p:cNvPr id="12" name="Shape 10"/>
          <p:cNvSpPr/>
          <p:nvPr/>
        </p:nvSpPr>
        <p:spPr>
          <a:xfrm>
            <a:off x="4599432" y="1856232"/>
            <a:ext cx="685800" cy="0"/>
          </a:xfrm>
          <a:prstGeom prst="line">
            <a:avLst/>
          </a:prstGeom>
          <a:noFill/>
          <a:ln w="12700">
            <a:solidFill>
              <a:srgbClr val="38BDF8"/>
            </a:solidFill>
            <a:prstDash val="solid"/>
          </a:ln>
        </p:spPr>
      </p:sp>
      <p:sp>
        <p:nvSpPr>
          <p:cNvPr id="13" name="Text 11"/>
          <p:cNvSpPr/>
          <p:nvPr/>
        </p:nvSpPr>
        <p:spPr>
          <a:xfrm>
            <a:off x="4599432" y="1947672"/>
            <a:ext cx="2962656" cy="2907792"/>
          </a:xfrm>
          <a:prstGeom prst="rect">
            <a:avLst/>
          </a:prstGeom>
          <a:noFill/>
          <a:ln/>
        </p:spPr>
        <p:txBody>
          <a:bodyPr wrap="square" lIns="0" tIns="0" rIns="0" bIns="0" rtlCol="0" anchor="t">
            <a:normAutofit/>
          </a:bodyPr>
          <a:lstStyle/>
          <a:p>
            <a:pPr indent="0" marL="0">
              <a:buNone/>
            </a:pPr>
            <a:r>
              <a:rPr lang="en-US" sz="1200" dirty="0">
                <a:solidFill>
                  <a:srgbClr val="CBD5E1"/>
                </a:solidFill>
              </a:rPr>
              <a:t>Industry specialization, live games, supervised field activity, customer practice and team collaboration.</a:t>
            </a:r>
            <a:endParaRPr lang="en-US" sz="1200" dirty="0"/>
          </a:p>
        </p:txBody>
      </p:sp>
      <p:sp>
        <p:nvSpPr>
          <p:cNvPr id="14" name="Shape 12"/>
          <p:cNvSpPr/>
          <p:nvPr/>
        </p:nvSpPr>
        <p:spPr>
          <a:xfrm>
            <a:off x="8046720" y="1417320"/>
            <a:ext cx="3291840" cy="3566160"/>
          </a:xfrm>
          <a:prstGeom prst="roundRect">
            <a:avLst>
              <a:gd name="adj" fmla="val 3333"/>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15" name="Text 13"/>
          <p:cNvSpPr/>
          <p:nvPr/>
        </p:nvSpPr>
        <p:spPr>
          <a:xfrm>
            <a:off x="8211312" y="1563624"/>
            <a:ext cx="2962656" cy="237744"/>
          </a:xfrm>
          <a:prstGeom prst="rect">
            <a:avLst/>
          </a:prstGeom>
          <a:noFill/>
          <a:ln/>
        </p:spPr>
        <p:txBody>
          <a:bodyPr wrap="square" lIns="0" tIns="0" rIns="0" bIns="0" rtlCol="0" anchor="ctr">
            <a:normAutofit/>
          </a:bodyPr>
          <a:lstStyle/>
          <a:p>
            <a:pPr indent="0" marL="0">
              <a:buNone/>
            </a:pPr>
            <a:r>
              <a:rPr lang="en-US" sz="1600" b="1" dirty="0">
                <a:solidFill>
                  <a:srgbClr val="F8FAFC"/>
                </a:solidFill>
              </a:rPr>
              <a:t>Days 61–90</a:t>
            </a:r>
            <a:endParaRPr lang="en-US" sz="1600" dirty="0"/>
          </a:p>
        </p:txBody>
      </p:sp>
      <p:sp>
        <p:nvSpPr>
          <p:cNvPr id="16" name="Shape 14"/>
          <p:cNvSpPr/>
          <p:nvPr/>
        </p:nvSpPr>
        <p:spPr>
          <a:xfrm>
            <a:off x="8211312" y="1856232"/>
            <a:ext cx="685800" cy="0"/>
          </a:xfrm>
          <a:prstGeom prst="line">
            <a:avLst/>
          </a:prstGeom>
          <a:noFill/>
          <a:ln w="12700">
            <a:solidFill>
              <a:srgbClr val="22C55E"/>
            </a:solidFill>
            <a:prstDash val="solid"/>
          </a:ln>
        </p:spPr>
      </p:sp>
      <p:sp>
        <p:nvSpPr>
          <p:cNvPr id="17" name="Text 15"/>
          <p:cNvSpPr/>
          <p:nvPr/>
        </p:nvSpPr>
        <p:spPr>
          <a:xfrm>
            <a:off x="8211312" y="1947672"/>
            <a:ext cx="2962656" cy="2907792"/>
          </a:xfrm>
          <a:prstGeom prst="rect">
            <a:avLst/>
          </a:prstGeom>
          <a:noFill/>
          <a:ln/>
        </p:spPr>
        <p:txBody>
          <a:bodyPr wrap="square" lIns="0" tIns="0" rIns="0" bIns="0" rtlCol="0" anchor="t">
            <a:normAutofit/>
          </a:bodyPr>
          <a:lstStyle/>
          <a:p>
            <a:pPr indent="0" marL="0">
              <a:buNone/>
            </a:pPr>
            <a:r>
              <a:rPr lang="en-US" sz="1200" dirty="0">
                <a:solidFill>
                  <a:srgbClr val="CBD5E1"/>
                </a:solidFill>
              </a:rPr>
              <a:t>Verified work, performance review, Trust Score, Impact Score, mentor feedback and leadership eligibility.</a:t>
            </a:r>
            <a:endParaRPr lang="en-US" sz="1200" dirty="0"/>
          </a:p>
        </p:txBody>
      </p:sp>
      <p:sp>
        <p:nvSpPr>
          <p:cNvPr id="18" name="Text 16"/>
          <p:cNvSpPr/>
          <p:nvPr/>
        </p:nvSpPr>
        <p:spPr>
          <a:xfrm>
            <a:off x="594360" y="6144768"/>
            <a:ext cx="10698480" cy="219456"/>
          </a:xfrm>
          <a:prstGeom prst="rect">
            <a:avLst/>
          </a:prstGeom>
          <a:noFill/>
          <a:ln/>
        </p:spPr>
        <p:txBody>
          <a:bodyPr wrap="square" lIns="0" tIns="0" rIns="0" bIns="0" rtlCol="0" anchor="ctr">
            <a:normAutofit/>
          </a:bodyPr>
          <a:lstStyle/>
          <a:p>
            <a:pPr algn="ctr" indent="0" marL="0">
              <a:buNone/>
            </a:pPr>
            <a:r>
              <a:rPr lang="en-US" sz="820" dirty="0">
                <a:solidFill>
                  <a:srgbClr val="94A3B8"/>
                </a:solidFill>
              </a:rPr>
              <a:t>The first 90 days convert interest into capability.</a:t>
            </a:r>
            <a:endParaRPr lang="en-US" sz="820" dirty="0"/>
          </a:p>
        </p:txBody>
      </p:sp>
      <p:sp>
        <p:nvSpPr>
          <p:cNvPr id="25" name="Slide Number Placeholder 0"/>
          <p:cNvSpPr>
            <a:spLocks noGrp="1"/>
          </p:cNvSpPr>
          <p:nvPr>
            <p:ph type="sldNum" sz="quarter" idx="4294967295"/>
          </p:nvPr>
        </p:nvSpPr>
        <p:spPr>
          <a:xfrm>
            <a:off x="11521440" y="6510528"/>
            <a:ext cx="800000" cy="300000"/>
          </a:xfrm>
          <a:prstGeom prst="rect">
            <a:avLst/>
          </a:prstGeom>
          <a:extLst>
            <a:ext uri="{C572A759-6A51-4108-AA02-DFA0A04FC94B}">
              <ma14:wrappingTextBoxFlag xmlns:ma14="http://schemas.microsoft.com/office/mac/drawingml/2011/main" val="0"/>
            </a:ext>
          </a:extLst>
        </p:spPr>
        <p:txBody>
          <a:bodyPr/>
          <a:lstStyle>
            <a:lvl1pPr>
              <a:defRPr sz="700">
                <a:solidFill>
                  <a:srgbClr val="D6A955"/>
                </a:solidFill>
              </a:defRPr>
            </a:lvl1pPr>
          </a:lstStyle>
          <a:p>
            <a:pPr algn="l"/>
            <a:fld id="{F7021451-1387-4CA6-816F-3879F97B5CBC}" type="slidenum">
              <a:rPr b="0" lang="en-US"/>
              <a:t>19</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020"/>
        </a:solidFill>
      </p:bgPr>
    </p:bg>
    <p:spTree>
      <p:nvGrpSpPr>
        <p:cNvPr id="1" name=""/>
        <p:cNvGrpSpPr/>
        <p:nvPr/>
      </p:nvGrpSpPr>
      <p:grpSpPr>
        <a:xfrm>
          <a:off x="0" y="0"/>
          <a:ext cx="0" cy="0"/>
          <a:chOff x="0" y="0"/>
          <a:chExt cx="0" cy="0"/>
        </a:xfrm>
      </p:grpSpPr>
      <p:sp>
        <p:nvSpPr>
          <p:cNvPr id="2" name="Shape 0"/>
          <p:cNvSpPr/>
          <p:nvPr/>
        </p:nvSpPr>
        <p:spPr>
          <a:xfrm>
            <a:off x="10287000" y="182880"/>
            <a:ext cx="1188720" cy="73152"/>
          </a:xfrm>
          <a:prstGeom prst="rect">
            <a:avLst/>
          </a:prstGeom>
          <a:solidFill>
            <a:srgbClr val="D6A955">
              <a:alpha val="90000"/>
            </a:srgbClr>
          </a:solidFill>
          <a:ln w="12700">
            <a:solidFill>
              <a:srgbClr val="D6A955">
                <a:alpha val="0"/>
              </a:srgbClr>
            </a:solidFill>
            <a:prstDash val="solid"/>
          </a:ln>
        </p:spPr>
      </p:sp>
      <p:sp>
        <p:nvSpPr>
          <p:cNvPr id="3" name="Shape 1"/>
          <p:cNvSpPr/>
          <p:nvPr/>
        </p:nvSpPr>
        <p:spPr>
          <a:xfrm>
            <a:off x="685800" y="5989320"/>
            <a:ext cx="1188720" cy="73152"/>
          </a:xfrm>
          <a:prstGeom prst="rect">
            <a:avLst/>
          </a:prstGeom>
          <a:solidFill>
            <a:srgbClr val="334155">
              <a:alpha val="90000"/>
            </a:srgbClr>
          </a:solidFill>
          <a:ln w="12700">
            <a:solidFill>
              <a:srgbClr val="334155">
                <a:alpha val="0"/>
              </a:srgbClr>
            </a:solidFill>
            <a:prstDash val="solid"/>
          </a:ln>
        </p:spPr>
      </p:sp>
      <p:sp>
        <p:nvSpPr>
          <p:cNvPr id="4" name="Text 2"/>
          <p:cNvSpPr/>
          <p:nvPr/>
        </p:nvSpPr>
        <p:spPr>
          <a:xfrm>
            <a:off x="594360" y="384048"/>
            <a:ext cx="4297680" cy="201168"/>
          </a:xfrm>
          <a:prstGeom prst="rect">
            <a:avLst/>
          </a:prstGeom>
          <a:noFill/>
          <a:ln/>
        </p:spPr>
        <p:txBody>
          <a:bodyPr wrap="square" lIns="0" tIns="0" rIns="0" bIns="0" rtlCol="0" anchor="ctr"/>
          <a:lstStyle/>
          <a:p>
            <a:pPr indent="0" marL="0">
              <a:buNone/>
            </a:pPr>
            <a:r>
              <a:rPr lang="en-US" sz="760" b="1" dirty="0">
                <a:solidFill>
                  <a:srgbClr val="D6A955"/>
                </a:solidFill>
              </a:rPr>
              <a:t>WHO WE ARE</a:t>
            </a:r>
            <a:endParaRPr lang="en-US" sz="760" dirty="0"/>
          </a:p>
        </p:txBody>
      </p:sp>
      <p:sp>
        <p:nvSpPr>
          <p:cNvPr id="5" name="Text 3"/>
          <p:cNvSpPr/>
          <p:nvPr/>
        </p:nvSpPr>
        <p:spPr>
          <a:xfrm>
            <a:off x="594360" y="658368"/>
            <a:ext cx="10241280" cy="512064"/>
          </a:xfrm>
          <a:prstGeom prst="rect">
            <a:avLst/>
          </a:prstGeom>
          <a:noFill/>
          <a:ln/>
        </p:spPr>
        <p:txBody>
          <a:bodyPr wrap="square" lIns="0" tIns="0" rIns="0" bIns="0" rtlCol="0" anchor="ctr">
            <a:normAutofit/>
          </a:bodyPr>
          <a:lstStyle/>
          <a:p>
            <a:pPr indent="0" marL="0">
              <a:buNone/>
            </a:pPr>
            <a:r>
              <a:rPr lang="en-US" sz="2600" b="1" dirty="0">
                <a:solidFill>
                  <a:srgbClr val="F8FAFC"/>
                </a:solidFill>
              </a:rPr>
              <a:t>Company Snapshot</a:t>
            </a:r>
            <a:endParaRPr lang="en-US" sz="2600" dirty="0"/>
          </a:p>
        </p:txBody>
      </p:sp>
      <p:sp>
        <p:nvSpPr>
          <p:cNvPr id="6" name="Shape 4"/>
          <p:cNvSpPr/>
          <p:nvPr/>
        </p:nvSpPr>
        <p:spPr>
          <a:xfrm>
            <a:off x="685800" y="1417320"/>
            <a:ext cx="3246120" cy="4160520"/>
          </a:xfrm>
          <a:prstGeom prst="roundRect">
            <a:avLst>
              <a:gd name="adj" fmla="val 3380"/>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7" name="Text 5"/>
          <p:cNvSpPr/>
          <p:nvPr/>
        </p:nvSpPr>
        <p:spPr>
          <a:xfrm>
            <a:off x="850392" y="1563624"/>
            <a:ext cx="2916936" cy="237744"/>
          </a:xfrm>
          <a:prstGeom prst="rect">
            <a:avLst/>
          </a:prstGeom>
          <a:noFill/>
          <a:ln/>
        </p:spPr>
        <p:txBody>
          <a:bodyPr wrap="square" lIns="0" tIns="0" rIns="0" bIns="0" rtlCol="0" anchor="ctr">
            <a:normAutofit/>
          </a:bodyPr>
          <a:lstStyle/>
          <a:p>
            <a:pPr indent="0" marL="0">
              <a:buNone/>
            </a:pPr>
            <a:r>
              <a:rPr lang="en-US" sz="1120" b="1" dirty="0">
                <a:solidFill>
                  <a:srgbClr val="F8FAFC"/>
                </a:solidFill>
              </a:rPr>
              <a:t>Styflowne Finance Services Pvt. Ltd.</a:t>
            </a:r>
            <a:endParaRPr lang="en-US" sz="1120" dirty="0"/>
          </a:p>
        </p:txBody>
      </p:sp>
      <p:sp>
        <p:nvSpPr>
          <p:cNvPr id="8" name="Shape 6"/>
          <p:cNvSpPr/>
          <p:nvPr/>
        </p:nvSpPr>
        <p:spPr>
          <a:xfrm>
            <a:off x="850392" y="1856232"/>
            <a:ext cx="685800" cy="0"/>
          </a:xfrm>
          <a:prstGeom prst="line">
            <a:avLst/>
          </a:prstGeom>
          <a:noFill/>
          <a:ln w="12700">
            <a:solidFill>
              <a:srgbClr val="D6A955"/>
            </a:solidFill>
            <a:prstDash val="solid"/>
          </a:ln>
        </p:spPr>
      </p:sp>
      <p:sp>
        <p:nvSpPr>
          <p:cNvPr id="9" name="Text 7"/>
          <p:cNvSpPr/>
          <p:nvPr/>
        </p:nvSpPr>
        <p:spPr>
          <a:xfrm>
            <a:off x="850392" y="1947672"/>
            <a:ext cx="2916936" cy="3502152"/>
          </a:xfrm>
          <a:prstGeom prst="rect">
            <a:avLst/>
          </a:prstGeom>
          <a:noFill/>
          <a:ln/>
        </p:spPr>
        <p:txBody>
          <a:bodyPr wrap="square" lIns="0" tIns="0" rIns="0" bIns="0" rtlCol="0" anchor="t">
            <a:normAutofit/>
          </a:bodyPr>
          <a:lstStyle/>
          <a:p>
            <a:pPr indent="0" marL="0">
              <a:buNone/>
            </a:pPr>
            <a:r>
              <a:rPr lang="en-US" sz="1000" dirty="0">
                <a:solidFill>
                  <a:srgbClr val="CBD5E1"/>
                </a:solidFill>
              </a:rPr>
              <a:t>Parent company and corporate infrastructure for business, technology, partnerships, governance and expansion.</a:t>
            </a:r>
            <a:endParaRPr lang="en-US" sz="1000" dirty="0"/>
          </a:p>
        </p:txBody>
      </p:sp>
      <p:sp>
        <p:nvSpPr>
          <p:cNvPr id="10" name="Shape 8"/>
          <p:cNvSpPr/>
          <p:nvPr/>
        </p:nvSpPr>
        <p:spPr>
          <a:xfrm>
            <a:off x="4434840" y="1417320"/>
            <a:ext cx="3246120" cy="4160520"/>
          </a:xfrm>
          <a:prstGeom prst="roundRect">
            <a:avLst>
              <a:gd name="adj" fmla="val 3380"/>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11" name="Text 9"/>
          <p:cNvSpPr/>
          <p:nvPr/>
        </p:nvSpPr>
        <p:spPr>
          <a:xfrm>
            <a:off x="4599432" y="1563624"/>
            <a:ext cx="2916936" cy="237744"/>
          </a:xfrm>
          <a:prstGeom prst="rect">
            <a:avLst/>
          </a:prstGeom>
          <a:noFill/>
          <a:ln/>
        </p:spPr>
        <p:txBody>
          <a:bodyPr wrap="square" lIns="0" tIns="0" rIns="0" bIns="0" rtlCol="0" anchor="ctr">
            <a:normAutofit/>
          </a:bodyPr>
          <a:lstStyle/>
          <a:p>
            <a:pPr indent="0" marL="0">
              <a:buNone/>
            </a:pPr>
            <a:r>
              <a:rPr lang="en-US" sz="1120" b="1" dirty="0">
                <a:solidFill>
                  <a:srgbClr val="F8FAFC"/>
                </a:solidFill>
              </a:rPr>
              <a:t>Earnifyy</a:t>
            </a:r>
            <a:endParaRPr lang="en-US" sz="1120" dirty="0"/>
          </a:p>
        </p:txBody>
      </p:sp>
      <p:sp>
        <p:nvSpPr>
          <p:cNvPr id="12" name="Shape 10"/>
          <p:cNvSpPr/>
          <p:nvPr/>
        </p:nvSpPr>
        <p:spPr>
          <a:xfrm>
            <a:off x="4599432" y="1856232"/>
            <a:ext cx="685800" cy="0"/>
          </a:xfrm>
          <a:prstGeom prst="line">
            <a:avLst/>
          </a:prstGeom>
          <a:noFill/>
          <a:ln w="12700">
            <a:solidFill>
              <a:srgbClr val="38BDF8"/>
            </a:solidFill>
            <a:prstDash val="solid"/>
          </a:ln>
        </p:spPr>
      </p:sp>
      <p:sp>
        <p:nvSpPr>
          <p:cNvPr id="13" name="Text 11"/>
          <p:cNvSpPr/>
          <p:nvPr/>
        </p:nvSpPr>
        <p:spPr>
          <a:xfrm>
            <a:off x="4599432" y="1947672"/>
            <a:ext cx="2916936" cy="3502152"/>
          </a:xfrm>
          <a:prstGeom prst="rect">
            <a:avLst/>
          </a:prstGeom>
          <a:noFill/>
          <a:ln/>
        </p:spPr>
        <p:txBody>
          <a:bodyPr wrap="square" lIns="0" tIns="0" rIns="0" bIns="0" rtlCol="0" anchor="t">
            <a:normAutofit/>
          </a:bodyPr>
          <a:lstStyle/>
          <a:p>
            <a:pPr indent="0" marL="0">
              <a:buNone/>
            </a:pPr>
            <a:r>
              <a:rPr lang="en-US" sz="1000" dirty="0">
                <a:solidFill>
                  <a:srgbClr val="CBD5E1"/>
                </a:solidFill>
              </a:rPr>
              <a:t>AI-powered growth platform connecting learning, CRM, marketplace, daily missions, business opportunities and member development.</a:t>
            </a:r>
            <a:endParaRPr lang="en-US" sz="1000" dirty="0"/>
          </a:p>
        </p:txBody>
      </p:sp>
      <p:sp>
        <p:nvSpPr>
          <p:cNvPr id="14" name="Shape 12"/>
          <p:cNvSpPr/>
          <p:nvPr/>
        </p:nvSpPr>
        <p:spPr>
          <a:xfrm>
            <a:off x="8183880" y="1417320"/>
            <a:ext cx="3246120" cy="4160520"/>
          </a:xfrm>
          <a:prstGeom prst="roundRect">
            <a:avLst>
              <a:gd name="adj" fmla="val 3380"/>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15" name="Text 13"/>
          <p:cNvSpPr/>
          <p:nvPr/>
        </p:nvSpPr>
        <p:spPr>
          <a:xfrm>
            <a:off x="8348472" y="1563624"/>
            <a:ext cx="2916936" cy="237744"/>
          </a:xfrm>
          <a:prstGeom prst="rect">
            <a:avLst/>
          </a:prstGeom>
          <a:noFill/>
          <a:ln/>
        </p:spPr>
        <p:txBody>
          <a:bodyPr wrap="square" lIns="0" tIns="0" rIns="0" bIns="0" rtlCol="0" anchor="ctr">
            <a:normAutofit/>
          </a:bodyPr>
          <a:lstStyle/>
          <a:p>
            <a:pPr indent="0" marL="0">
              <a:buNone/>
            </a:pPr>
            <a:r>
              <a:rPr lang="en-US" sz="1120" b="1" dirty="0">
                <a:solidFill>
                  <a:srgbClr val="F8FAFC"/>
                </a:solidFill>
              </a:rPr>
              <a:t>Mission Virasat</a:t>
            </a:r>
            <a:endParaRPr lang="en-US" sz="1120" dirty="0"/>
          </a:p>
        </p:txBody>
      </p:sp>
      <p:sp>
        <p:nvSpPr>
          <p:cNvPr id="16" name="Shape 14"/>
          <p:cNvSpPr/>
          <p:nvPr/>
        </p:nvSpPr>
        <p:spPr>
          <a:xfrm>
            <a:off x="8348472" y="1856232"/>
            <a:ext cx="685800" cy="0"/>
          </a:xfrm>
          <a:prstGeom prst="line">
            <a:avLst/>
          </a:prstGeom>
          <a:noFill/>
          <a:ln w="12700">
            <a:solidFill>
              <a:srgbClr val="22C55E"/>
            </a:solidFill>
            <a:prstDash val="solid"/>
          </a:ln>
        </p:spPr>
      </p:sp>
      <p:sp>
        <p:nvSpPr>
          <p:cNvPr id="17" name="Text 15"/>
          <p:cNvSpPr/>
          <p:nvPr/>
        </p:nvSpPr>
        <p:spPr>
          <a:xfrm>
            <a:off x="8348472" y="1947672"/>
            <a:ext cx="2916936" cy="3502152"/>
          </a:xfrm>
          <a:prstGeom prst="rect">
            <a:avLst/>
          </a:prstGeom>
          <a:noFill/>
          <a:ln/>
        </p:spPr>
        <p:txBody>
          <a:bodyPr wrap="square" lIns="0" tIns="0" rIns="0" bIns="0" rtlCol="0" anchor="t">
            <a:normAutofit/>
          </a:bodyPr>
          <a:lstStyle/>
          <a:p>
            <a:pPr indent="0" marL="0">
              <a:buNone/>
            </a:pPr>
            <a:r>
              <a:rPr lang="en-US" sz="1000" dirty="0">
                <a:solidFill>
                  <a:srgbClr val="CBD5E1"/>
                </a:solidFill>
              </a:rPr>
              <a:t>Social impact engine focused on education, family empowerment, entrepreneurship, leadership, AI literacy and nation building.</a:t>
            </a:r>
            <a:endParaRPr lang="en-US" sz="1000" dirty="0"/>
          </a:p>
        </p:txBody>
      </p:sp>
      <p:sp>
        <p:nvSpPr>
          <p:cNvPr id="18" name="Text 16"/>
          <p:cNvSpPr/>
          <p:nvPr/>
        </p:nvSpPr>
        <p:spPr>
          <a:xfrm>
            <a:off x="594360" y="6144768"/>
            <a:ext cx="10698480" cy="219456"/>
          </a:xfrm>
          <a:prstGeom prst="rect">
            <a:avLst/>
          </a:prstGeom>
          <a:noFill/>
          <a:ln/>
        </p:spPr>
        <p:txBody>
          <a:bodyPr wrap="square" lIns="0" tIns="0" rIns="0" bIns="0" rtlCol="0" anchor="ctr">
            <a:normAutofit/>
          </a:bodyPr>
          <a:lstStyle/>
          <a:p>
            <a:pPr algn="ctr" indent="0" marL="0">
              <a:buNone/>
            </a:pPr>
            <a:r>
              <a:rPr lang="en-US" sz="820" dirty="0">
                <a:solidFill>
                  <a:srgbClr val="94A3B8"/>
                </a:solidFill>
              </a:rPr>
              <a:t>Three pillars. One connected ecosystem.</a:t>
            </a:r>
            <a:endParaRPr lang="en-US" sz="820" dirty="0"/>
          </a:p>
        </p:txBody>
      </p:sp>
      <p:sp>
        <p:nvSpPr>
          <p:cNvPr id="25" name="Slide Number Placeholder 0"/>
          <p:cNvSpPr>
            <a:spLocks noGrp="1"/>
          </p:cNvSpPr>
          <p:nvPr>
            <p:ph type="sldNum" sz="quarter" idx="4294967295"/>
          </p:nvPr>
        </p:nvSpPr>
        <p:spPr>
          <a:xfrm>
            <a:off x="11521440" y="6510528"/>
            <a:ext cx="800000" cy="300000"/>
          </a:xfrm>
          <a:prstGeom prst="rect">
            <a:avLst/>
          </a:prstGeom>
          <a:extLst>
            <a:ext uri="{C572A759-6A51-4108-AA02-DFA0A04FC94B}">
              <ma14:wrappingTextBoxFlag xmlns:ma14="http://schemas.microsoft.com/office/mac/drawingml/2011/main" val="0"/>
            </a:ext>
          </a:extLst>
        </p:spPr>
        <p:txBody>
          <a:bodyPr/>
          <a:lstStyle>
            <a:lvl1pPr>
              <a:defRPr sz="700">
                <a:solidFill>
                  <a:srgbClr val="D6A955"/>
                </a:solidFill>
              </a:defRPr>
            </a:lvl1pPr>
          </a:lstStyle>
          <a:p>
            <a:pPr algn="l"/>
            <a:fld id="{F7021451-1387-4CA6-816F-3879F97B5CBC}" type="slidenum">
              <a:rPr b="0" lang="en-US"/>
              <a:t>2</a:t>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0B1020"/>
        </a:solidFill>
      </p:bgPr>
    </p:bg>
    <p:spTree>
      <p:nvGrpSpPr>
        <p:cNvPr id="1" name=""/>
        <p:cNvGrpSpPr/>
        <p:nvPr/>
      </p:nvGrpSpPr>
      <p:grpSpPr>
        <a:xfrm>
          <a:off x="0" y="0"/>
          <a:ext cx="0" cy="0"/>
          <a:chOff x="0" y="0"/>
          <a:chExt cx="0" cy="0"/>
        </a:xfrm>
      </p:grpSpPr>
      <p:sp>
        <p:nvSpPr>
          <p:cNvPr id="2" name="Shape 0"/>
          <p:cNvSpPr/>
          <p:nvPr/>
        </p:nvSpPr>
        <p:spPr>
          <a:xfrm>
            <a:off x="10287000" y="182880"/>
            <a:ext cx="1188720" cy="73152"/>
          </a:xfrm>
          <a:prstGeom prst="rect">
            <a:avLst/>
          </a:prstGeom>
          <a:solidFill>
            <a:srgbClr val="D6A955">
              <a:alpha val="90000"/>
            </a:srgbClr>
          </a:solidFill>
          <a:ln w="12700">
            <a:solidFill>
              <a:srgbClr val="D6A955">
                <a:alpha val="0"/>
              </a:srgbClr>
            </a:solidFill>
            <a:prstDash val="solid"/>
          </a:ln>
        </p:spPr>
      </p:sp>
      <p:sp>
        <p:nvSpPr>
          <p:cNvPr id="3" name="Shape 1"/>
          <p:cNvSpPr/>
          <p:nvPr/>
        </p:nvSpPr>
        <p:spPr>
          <a:xfrm>
            <a:off x="685800" y="5989320"/>
            <a:ext cx="1188720" cy="73152"/>
          </a:xfrm>
          <a:prstGeom prst="rect">
            <a:avLst/>
          </a:prstGeom>
          <a:solidFill>
            <a:srgbClr val="334155">
              <a:alpha val="90000"/>
            </a:srgbClr>
          </a:solidFill>
          <a:ln w="12700">
            <a:solidFill>
              <a:srgbClr val="334155">
                <a:alpha val="0"/>
              </a:srgbClr>
            </a:solidFill>
            <a:prstDash val="solid"/>
          </a:ln>
        </p:spPr>
      </p:sp>
      <p:sp>
        <p:nvSpPr>
          <p:cNvPr id="4" name="Text 2"/>
          <p:cNvSpPr/>
          <p:nvPr/>
        </p:nvSpPr>
        <p:spPr>
          <a:xfrm>
            <a:off x="594360" y="384048"/>
            <a:ext cx="4297680" cy="201168"/>
          </a:xfrm>
          <a:prstGeom prst="rect">
            <a:avLst/>
          </a:prstGeom>
          <a:noFill/>
          <a:ln/>
        </p:spPr>
        <p:txBody>
          <a:bodyPr wrap="square" lIns="0" tIns="0" rIns="0" bIns="0" rtlCol="0" anchor="ctr"/>
          <a:lstStyle/>
          <a:p>
            <a:pPr indent="0" marL="0">
              <a:buNone/>
            </a:pPr>
            <a:r>
              <a:rPr lang="en-US" sz="760" b="1" dirty="0">
                <a:solidFill>
                  <a:srgbClr val="D6A955"/>
                </a:solidFill>
              </a:rPr>
              <a:t>FROM PLATFORM TO HUMAN GROWTH ECOSYSTEM</a:t>
            </a:r>
            <a:endParaRPr lang="en-US" sz="760" dirty="0"/>
          </a:p>
        </p:txBody>
      </p:sp>
      <p:sp>
        <p:nvSpPr>
          <p:cNvPr id="5" name="Text 3"/>
          <p:cNvSpPr/>
          <p:nvPr/>
        </p:nvSpPr>
        <p:spPr>
          <a:xfrm>
            <a:off x="594360" y="658368"/>
            <a:ext cx="10241280" cy="512064"/>
          </a:xfrm>
          <a:prstGeom prst="rect">
            <a:avLst/>
          </a:prstGeom>
          <a:noFill/>
          <a:ln/>
        </p:spPr>
        <p:txBody>
          <a:bodyPr wrap="square" lIns="0" tIns="0" rIns="0" bIns="0" rtlCol="0" anchor="ctr">
            <a:normAutofit/>
          </a:bodyPr>
          <a:lstStyle/>
          <a:p>
            <a:pPr indent="0" marL="0">
              <a:buNone/>
            </a:pPr>
            <a:r>
              <a:rPr lang="en-US" sz="2600" b="1" dirty="0">
                <a:solidFill>
                  <a:srgbClr val="F8FAFC"/>
                </a:solidFill>
              </a:rPr>
              <a:t>10-Year Vision</a:t>
            </a:r>
            <a:endParaRPr lang="en-US" sz="2600" dirty="0"/>
          </a:p>
        </p:txBody>
      </p:sp>
      <p:sp>
        <p:nvSpPr>
          <p:cNvPr id="6" name="Shape 4"/>
          <p:cNvSpPr/>
          <p:nvPr/>
        </p:nvSpPr>
        <p:spPr>
          <a:xfrm>
            <a:off x="685800" y="2377440"/>
            <a:ext cx="347472" cy="347472"/>
          </a:xfrm>
          <a:prstGeom prst="ellipse">
            <a:avLst/>
          </a:prstGeom>
          <a:solidFill>
            <a:srgbClr val="D6A955"/>
          </a:solidFill>
          <a:ln w="12700">
            <a:solidFill>
              <a:srgbClr val="D6A955"/>
            </a:solidFill>
            <a:prstDash val="solid"/>
          </a:ln>
        </p:spPr>
      </p:sp>
      <p:sp>
        <p:nvSpPr>
          <p:cNvPr id="7" name="Shape 5"/>
          <p:cNvSpPr/>
          <p:nvPr/>
        </p:nvSpPr>
        <p:spPr>
          <a:xfrm>
            <a:off x="1033272" y="2551176"/>
            <a:ext cx="1243584" cy="0"/>
          </a:xfrm>
          <a:prstGeom prst="line">
            <a:avLst/>
          </a:prstGeom>
          <a:noFill/>
          <a:ln w="15240">
            <a:solidFill>
              <a:srgbClr val="D6A955">
                <a:alpha val="80000"/>
              </a:srgbClr>
            </a:solidFill>
            <a:prstDash val="solid"/>
          </a:ln>
        </p:spPr>
      </p:sp>
      <p:sp>
        <p:nvSpPr>
          <p:cNvPr id="8" name="Text 6"/>
          <p:cNvSpPr/>
          <p:nvPr/>
        </p:nvSpPr>
        <p:spPr>
          <a:xfrm>
            <a:off x="594360" y="2816352"/>
            <a:ext cx="685800" cy="201168"/>
          </a:xfrm>
          <a:prstGeom prst="rect">
            <a:avLst/>
          </a:prstGeom>
          <a:noFill/>
          <a:ln/>
        </p:spPr>
        <p:txBody>
          <a:bodyPr wrap="square" lIns="0" tIns="0" rIns="0" bIns="0" rtlCol="0" anchor="ctr"/>
          <a:lstStyle/>
          <a:p>
            <a:pPr algn="ctr" indent="0" marL="0">
              <a:buNone/>
            </a:pPr>
            <a:r>
              <a:rPr lang="en-US" sz="850" b="1" dirty="0">
                <a:solidFill>
                  <a:srgbClr val="F8FAFC"/>
                </a:solidFill>
              </a:rPr>
              <a:t>2026</a:t>
            </a:r>
            <a:endParaRPr lang="en-US" sz="850" dirty="0"/>
          </a:p>
        </p:txBody>
      </p:sp>
      <p:sp>
        <p:nvSpPr>
          <p:cNvPr id="9" name="Text 7"/>
          <p:cNvSpPr/>
          <p:nvPr/>
        </p:nvSpPr>
        <p:spPr>
          <a:xfrm>
            <a:off x="338328" y="3090672"/>
            <a:ext cx="1188720" cy="320040"/>
          </a:xfrm>
          <a:prstGeom prst="rect">
            <a:avLst/>
          </a:prstGeom>
          <a:noFill/>
          <a:ln/>
        </p:spPr>
        <p:txBody>
          <a:bodyPr wrap="square" lIns="0" tIns="0" rIns="0" bIns="0" rtlCol="0" anchor="ctr">
            <a:normAutofit/>
          </a:bodyPr>
          <a:lstStyle/>
          <a:p>
            <a:pPr algn="ctr" indent="0" marL="0">
              <a:buNone/>
            </a:pPr>
            <a:r>
              <a:rPr lang="en-US" sz="780" dirty="0">
                <a:solidFill>
                  <a:srgbClr val="CBD5E1"/>
                </a:solidFill>
              </a:rPr>
              <a:t>Foundation</a:t>
            </a:r>
            <a:endParaRPr lang="en-US" sz="780" dirty="0"/>
          </a:p>
        </p:txBody>
      </p:sp>
      <p:sp>
        <p:nvSpPr>
          <p:cNvPr id="10" name="Shape 8"/>
          <p:cNvSpPr/>
          <p:nvPr/>
        </p:nvSpPr>
        <p:spPr>
          <a:xfrm>
            <a:off x="2286000" y="2377440"/>
            <a:ext cx="347472" cy="347472"/>
          </a:xfrm>
          <a:prstGeom prst="ellipse">
            <a:avLst/>
          </a:prstGeom>
          <a:solidFill>
            <a:srgbClr val="D6A955"/>
          </a:solidFill>
          <a:ln w="12700">
            <a:solidFill>
              <a:srgbClr val="D6A955"/>
            </a:solidFill>
            <a:prstDash val="solid"/>
          </a:ln>
        </p:spPr>
      </p:sp>
      <p:sp>
        <p:nvSpPr>
          <p:cNvPr id="11" name="Shape 9"/>
          <p:cNvSpPr/>
          <p:nvPr/>
        </p:nvSpPr>
        <p:spPr>
          <a:xfrm>
            <a:off x="2633472" y="2551176"/>
            <a:ext cx="1243584" cy="0"/>
          </a:xfrm>
          <a:prstGeom prst="line">
            <a:avLst/>
          </a:prstGeom>
          <a:noFill/>
          <a:ln w="15240">
            <a:solidFill>
              <a:srgbClr val="D6A955">
                <a:alpha val="80000"/>
              </a:srgbClr>
            </a:solidFill>
            <a:prstDash val="solid"/>
          </a:ln>
        </p:spPr>
      </p:sp>
      <p:sp>
        <p:nvSpPr>
          <p:cNvPr id="12" name="Text 10"/>
          <p:cNvSpPr/>
          <p:nvPr/>
        </p:nvSpPr>
        <p:spPr>
          <a:xfrm>
            <a:off x="2194560" y="2816352"/>
            <a:ext cx="685800" cy="201168"/>
          </a:xfrm>
          <a:prstGeom prst="rect">
            <a:avLst/>
          </a:prstGeom>
          <a:noFill/>
          <a:ln/>
        </p:spPr>
        <p:txBody>
          <a:bodyPr wrap="square" lIns="0" tIns="0" rIns="0" bIns="0" rtlCol="0" anchor="ctr"/>
          <a:lstStyle/>
          <a:p>
            <a:pPr algn="ctr" indent="0" marL="0">
              <a:buNone/>
            </a:pPr>
            <a:r>
              <a:rPr lang="en-US" sz="850" b="1" dirty="0">
                <a:solidFill>
                  <a:srgbClr val="F8FAFC"/>
                </a:solidFill>
              </a:rPr>
              <a:t>2027</a:t>
            </a:r>
            <a:endParaRPr lang="en-US" sz="850" dirty="0"/>
          </a:p>
        </p:txBody>
      </p:sp>
      <p:sp>
        <p:nvSpPr>
          <p:cNvPr id="13" name="Text 11"/>
          <p:cNvSpPr/>
          <p:nvPr/>
        </p:nvSpPr>
        <p:spPr>
          <a:xfrm>
            <a:off x="1938528" y="3090672"/>
            <a:ext cx="1188720" cy="320040"/>
          </a:xfrm>
          <a:prstGeom prst="rect">
            <a:avLst/>
          </a:prstGeom>
          <a:noFill/>
          <a:ln/>
        </p:spPr>
        <p:txBody>
          <a:bodyPr wrap="square" lIns="0" tIns="0" rIns="0" bIns="0" rtlCol="0" anchor="ctr">
            <a:normAutofit/>
          </a:bodyPr>
          <a:lstStyle/>
          <a:p>
            <a:pPr algn="ctr" indent="0" marL="0">
              <a:buNone/>
            </a:pPr>
            <a:r>
              <a:rPr lang="en-US" sz="780" dirty="0">
                <a:solidFill>
                  <a:srgbClr val="CBD5E1"/>
                </a:solidFill>
              </a:rPr>
              <a:t>India Expansion</a:t>
            </a:r>
            <a:endParaRPr lang="en-US" sz="780" dirty="0"/>
          </a:p>
        </p:txBody>
      </p:sp>
      <p:sp>
        <p:nvSpPr>
          <p:cNvPr id="14" name="Shape 12"/>
          <p:cNvSpPr/>
          <p:nvPr/>
        </p:nvSpPr>
        <p:spPr>
          <a:xfrm>
            <a:off x="3886200" y="2377440"/>
            <a:ext cx="347472" cy="347472"/>
          </a:xfrm>
          <a:prstGeom prst="ellipse">
            <a:avLst/>
          </a:prstGeom>
          <a:solidFill>
            <a:srgbClr val="D6A955"/>
          </a:solidFill>
          <a:ln w="12700">
            <a:solidFill>
              <a:srgbClr val="D6A955"/>
            </a:solidFill>
            <a:prstDash val="solid"/>
          </a:ln>
        </p:spPr>
      </p:sp>
      <p:sp>
        <p:nvSpPr>
          <p:cNvPr id="15" name="Shape 13"/>
          <p:cNvSpPr/>
          <p:nvPr/>
        </p:nvSpPr>
        <p:spPr>
          <a:xfrm>
            <a:off x="4233672" y="2551176"/>
            <a:ext cx="1243584" cy="0"/>
          </a:xfrm>
          <a:prstGeom prst="line">
            <a:avLst/>
          </a:prstGeom>
          <a:noFill/>
          <a:ln w="15240">
            <a:solidFill>
              <a:srgbClr val="D6A955">
                <a:alpha val="80000"/>
              </a:srgbClr>
            </a:solidFill>
            <a:prstDash val="solid"/>
          </a:ln>
        </p:spPr>
      </p:sp>
      <p:sp>
        <p:nvSpPr>
          <p:cNvPr id="16" name="Text 14"/>
          <p:cNvSpPr/>
          <p:nvPr/>
        </p:nvSpPr>
        <p:spPr>
          <a:xfrm>
            <a:off x="3794760" y="2816352"/>
            <a:ext cx="685800" cy="201168"/>
          </a:xfrm>
          <a:prstGeom prst="rect">
            <a:avLst/>
          </a:prstGeom>
          <a:noFill/>
          <a:ln/>
        </p:spPr>
        <p:txBody>
          <a:bodyPr wrap="square" lIns="0" tIns="0" rIns="0" bIns="0" rtlCol="0" anchor="ctr"/>
          <a:lstStyle/>
          <a:p>
            <a:pPr algn="ctr" indent="0" marL="0">
              <a:buNone/>
            </a:pPr>
            <a:r>
              <a:rPr lang="en-US" sz="850" b="1" dirty="0">
                <a:solidFill>
                  <a:srgbClr val="F8FAFC"/>
                </a:solidFill>
              </a:rPr>
              <a:t>2028</a:t>
            </a:r>
            <a:endParaRPr lang="en-US" sz="850" dirty="0"/>
          </a:p>
        </p:txBody>
      </p:sp>
      <p:sp>
        <p:nvSpPr>
          <p:cNvPr id="17" name="Text 15"/>
          <p:cNvSpPr/>
          <p:nvPr/>
        </p:nvSpPr>
        <p:spPr>
          <a:xfrm>
            <a:off x="3538728" y="3090672"/>
            <a:ext cx="1188720" cy="320040"/>
          </a:xfrm>
          <a:prstGeom prst="rect">
            <a:avLst/>
          </a:prstGeom>
          <a:noFill/>
          <a:ln/>
        </p:spPr>
        <p:txBody>
          <a:bodyPr wrap="square" lIns="0" tIns="0" rIns="0" bIns="0" rtlCol="0" anchor="ctr">
            <a:normAutofit/>
          </a:bodyPr>
          <a:lstStyle/>
          <a:p>
            <a:pPr algn="ctr" indent="0" marL="0">
              <a:buNone/>
            </a:pPr>
            <a:r>
              <a:rPr lang="en-US" sz="780" dirty="0">
                <a:solidFill>
                  <a:srgbClr val="CBD5E1"/>
                </a:solidFill>
              </a:rPr>
              <a:t>AI OS</a:t>
            </a:r>
            <a:endParaRPr lang="en-US" sz="780" dirty="0"/>
          </a:p>
        </p:txBody>
      </p:sp>
      <p:sp>
        <p:nvSpPr>
          <p:cNvPr id="18" name="Shape 16"/>
          <p:cNvSpPr/>
          <p:nvPr/>
        </p:nvSpPr>
        <p:spPr>
          <a:xfrm>
            <a:off x="5486400" y="2377440"/>
            <a:ext cx="347472" cy="347472"/>
          </a:xfrm>
          <a:prstGeom prst="ellipse">
            <a:avLst/>
          </a:prstGeom>
          <a:solidFill>
            <a:srgbClr val="D6A955"/>
          </a:solidFill>
          <a:ln w="12700">
            <a:solidFill>
              <a:srgbClr val="D6A955"/>
            </a:solidFill>
            <a:prstDash val="solid"/>
          </a:ln>
        </p:spPr>
      </p:sp>
      <p:sp>
        <p:nvSpPr>
          <p:cNvPr id="19" name="Shape 17"/>
          <p:cNvSpPr/>
          <p:nvPr/>
        </p:nvSpPr>
        <p:spPr>
          <a:xfrm>
            <a:off x="5833872" y="2551176"/>
            <a:ext cx="1243584" cy="0"/>
          </a:xfrm>
          <a:prstGeom prst="line">
            <a:avLst/>
          </a:prstGeom>
          <a:noFill/>
          <a:ln w="15240">
            <a:solidFill>
              <a:srgbClr val="D6A955">
                <a:alpha val="80000"/>
              </a:srgbClr>
            </a:solidFill>
            <a:prstDash val="solid"/>
          </a:ln>
        </p:spPr>
      </p:sp>
      <p:sp>
        <p:nvSpPr>
          <p:cNvPr id="20" name="Text 18"/>
          <p:cNvSpPr/>
          <p:nvPr/>
        </p:nvSpPr>
        <p:spPr>
          <a:xfrm>
            <a:off x="5394960" y="2816352"/>
            <a:ext cx="685800" cy="201168"/>
          </a:xfrm>
          <a:prstGeom prst="rect">
            <a:avLst/>
          </a:prstGeom>
          <a:noFill/>
          <a:ln/>
        </p:spPr>
        <p:txBody>
          <a:bodyPr wrap="square" lIns="0" tIns="0" rIns="0" bIns="0" rtlCol="0" anchor="ctr"/>
          <a:lstStyle/>
          <a:p>
            <a:pPr algn="ctr" indent="0" marL="0">
              <a:buNone/>
            </a:pPr>
            <a:r>
              <a:rPr lang="en-US" sz="850" b="1" dirty="0">
                <a:solidFill>
                  <a:srgbClr val="F8FAFC"/>
                </a:solidFill>
              </a:rPr>
              <a:t>2030</a:t>
            </a:r>
            <a:endParaRPr lang="en-US" sz="850" dirty="0"/>
          </a:p>
        </p:txBody>
      </p:sp>
      <p:sp>
        <p:nvSpPr>
          <p:cNvPr id="21" name="Text 19"/>
          <p:cNvSpPr/>
          <p:nvPr/>
        </p:nvSpPr>
        <p:spPr>
          <a:xfrm>
            <a:off x="5138928" y="3090672"/>
            <a:ext cx="1188720" cy="320040"/>
          </a:xfrm>
          <a:prstGeom prst="rect">
            <a:avLst/>
          </a:prstGeom>
          <a:noFill/>
          <a:ln/>
        </p:spPr>
        <p:txBody>
          <a:bodyPr wrap="square" lIns="0" tIns="0" rIns="0" bIns="0" rtlCol="0" anchor="ctr">
            <a:normAutofit/>
          </a:bodyPr>
          <a:lstStyle/>
          <a:p>
            <a:pPr algn="ctr" indent="0" marL="0">
              <a:buNone/>
            </a:pPr>
            <a:r>
              <a:rPr lang="en-US" sz="780" dirty="0">
                <a:solidFill>
                  <a:srgbClr val="CBD5E1"/>
                </a:solidFill>
              </a:rPr>
              <a:t>1M Members</a:t>
            </a:r>
            <a:endParaRPr lang="en-US" sz="780" dirty="0"/>
          </a:p>
        </p:txBody>
      </p:sp>
      <p:sp>
        <p:nvSpPr>
          <p:cNvPr id="22" name="Shape 20"/>
          <p:cNvSpPr/>
          <p:nvPr/>
        </p:nvSpPr>
        <p:spPr>
          <a:xfrm>
            <a:off x="7086600" y="2377440"/>
            <a:ext cx="347472" cy="347472"/>
          </a:xfrm>
          <a:prstGeom prst="ellipse">
            <a:avLst/>
          </a:prstGeom>
          <a:solidFill>
            <a:srgbClr val="D6A955"/>
          </a:solidFill>
          <a:ln w="12700">
            <a:solidFill>
              <a:srgbClr val="D6A955"/>
            </a:solidFill>
            <a:prstDash val="solid"/>
          </a:ln>
        </p:spPr>
      </p:sp>
      <p:sp>
        <p:nvSpPr>
          <p:cNvPr id="23" name="Shape 21"/>
          <p:cNvSpPr/>
          <p:nvPr/>
        </p:nvSpPr>
        <p:spPr>
          <a:xfrm>
            <a:off x="7434072" y="2551176"/>
            <a:ext cx="1243584" cy="0"/>
          </a:xfrm>
          <a:prstGeom prst="line">
            <a:avLst/>
          </a:prstGeom>
          <a:noFill/>
          <a:ln w="15240">
            <a:solidFill>
              <a:srgbClr val="D6A955">
                <a:alpha val="80000"/>
              </a:srgbClr>
            </a:solidFill>
            <a:prstDash val="solid"/>
          </a:ln>
        </p:spPr>
      </p:sp>
      <p:sp>
        <p:nvSpPr>
          <p:cNvPr id="24" name="Text 22"/>
          <p:cNvSpPr/>
          <p:nvPr/>
        </p:nvSpPr>
        <p:spPr>
          <a:xfrm>
            <a:off x="6995160" y="2816352"/>
            <a:ext cx="685800" cy="201168"/>
          </a:xfrm>
          <a:prstGeom prst="rect">
            <a:avLst/>
          </a:prstGeom>
          <a:noFill/>
          <a:ln/>
        </p:spPr>
        <p:txBody>
          <a:bodyPr wrap="square" lIns="0" tIns="0" rIns="0" bIns="0" rtlCol="0" anchor="ctr"/>
          <a:lstStyle/>
          <a:p>
            <a:pPr algn="ctr" indent="0" marL="0">
              <a:buNone/>
            </a:pPr>
            <a:r>
              <a:rPr lang="en-US" sz="850" b="1" dirty="0">
                <a:solidFill>
                  <a:srgbClr val="F8FAFC"/>
                </a:solidFill>
              </a:rPr>
              <a:t>2032</a:t>
            </a:r>
            <a:endParaRPr lang="en-US" sz="850" dirty="0"/>
          </a:p>
        </p:txBody>
      </p:sp>
      <p:sp>
        <p:nvSpPr>
          <p:cNvPr id="25" name="Text 23"/>
          <p:cNvSpPr/>
          <p:nvPr/>
        </p:nvSpPr>
        <p:spPr>
          <a:xfrm>
            <a:off x="6739128" y="3090672"/>
            <a:ext cx="1188720" cy="320040"/>
          </a:xfrm>
          <a:prstGeom prst="rect">
            <a:avLst/>
          </a:prstGeom>
          <a:noFill/>
          <a:ln/>
        </p:spPr>
        <p:txBody>
          <a:bodyPr wrap="square" lIns="0" tIns="0" rIns="0" bIns="0" rtlCol="0" anchor="ctr">
            <a:normAutofit/>
          </a:bodyPr>
          <a:lstStyle/>
          <a:p>
            <a:pPr algn="ctr" indent="0" marL="0">
              <a:buNone/>
            </a:pPr>
            <a:r>
              <a:rPr lang="en-US" sz="780" dirty="0">
                <a:solidFill>
                  <a:srgbClr val="CBD5E1"/>
                </a:solidFill>
              </a:rPr>
              <a:t>100+ Verticals</a:t>
            </a:r>
            <a:endParaRPr lang="en-US" sz="780" dirty="0"/>
          </a:p>
        </p:txBody>
      </p:sp>
      <p:sp>
        <p:nvSpPr>
          <p:cNvPr id="26" name="Shape 24"/>
          <p:cNvSpPr/>
          <p:nvPr/>
        </p:nvSpPr>
        <p:spPr>
          <a:xfrm>
            <a:off x="8686800" y="2377440"/>
            <a:ext cx="347472" cy="347472"/>
          </a:xfrm>
          <a:prstGeom prst="ellipse">
            <a:avLst/>
          </a:prstGeom>
          <a:solidFill>
            <a:srgbClr val="D6A955"/>
          </a:solidFill>
          <a:ln w="12700">
            <a:solidFill>
              <a:srgbClr val="D6A955"/>
            </a:solidFill>
            <a:prstDash val="solid"/>
          </a:ln>
        </p:spPr>
      </p:sp>
      <p:sp>
        <p:nvSpPr>
          <p:cNvPr id="27" name="Shape 25"/>
          <p:cNvSpPr/>
          <p:nvPr/>
        </p:nvSpPr>
        <p:spPr>
          <a:xfrm>
            <a:off x="9034272" y="2551176"/>
            <a:ext cx="1243584" cy="0"/>
          </a:xfrm>
          <a:prstGeom prst="line">
            <a:avLst/>
          </a:prstGeom>
          <a:noFill/>
          <a:ln w="15240">
            <a:solidFill>
              <a:srgbClr val="D6A955">
                <a:alpha val="80000"/>
              </a:srgbClr>
            </a:solidFill>
            <a:prstDash val="solid"/>
          </a:ln>
        </p:spPr>
      </p:sp>
      <p:sp>
        <p:nvSpPr>
          <p:cNvPr id="28" name="Text 26"/>
          <p:cNvSpPr/>
          <p:nvPr/>
        </p:nvSpPr>
        <p:spPr>
          <a:xfrm>
            <a:off x="8595360" y="2816352"/>
            <a:ext cx="685800" cy="201168"/>
          </a:xfrm>
          <a:prstGeom prst="rect">
            <a:avLst/>
          </a:prstGeom>
          <a:noFill/>
          <a:ln/>
        </p:spPr>
        <p:txBody>
          <a:bodyPr wrap="square" lIns="0" tIns="0" rIns="0" bIns="0" rtlCol="0" anchor="ctr"/>
          <a:lstStyle/>
          <a:p>
            <a:pPr algn="ctr" indent="0" marL="0">
              <a:buNone/>
            </a:pPr>
            <a:r>
              <a:rPr lang="en-US" sz="850" b="1" dirty="0">
                <a:solidFill>
                  <a:srgbClr val="F8FAFC"/>
                </a:solidFill>
              </a:rPr>
              <a:t>2034</a:t>
            </a:r>
            <a:endParaRPr lang="en-US" sz="850" dirty="0"/>
          </a:p>
        </p:txBody>
      </p:sp>
      <p:sp>
        <p:nvSpPr>
          <p:cNvPr id="29" name="Text 27"/>
          <p:cNvSpPr/>
          <p:nvPr/>
        </p:nvSpPr>
        <p:spPr>
          <a:xfrm>
            <a:off x="8339328" y="3090672"/>
            <a:ext cx="1188720" cy="320040"/>
          </a:xfrm>
          <a:prstGeom prst="rect">
            <a:avLst/>
          </a:prstGeom>
          <a:noFill/>
          <a:ln/>
        </p:spPr>
        <p:txBody>
          <a:bodyPr wrap="square" lIns="0" tIns="0" rIns="0" bIns="0" rtlCol="0" anchor="ctr">
            <a:normAutofit/>
          </a:bodyPr>
          <a:lstStyle/>
          <a:p>
            <a:pPr algn="ctr" indent="0" marL="0">
              <a:buNone/>
            </a:pPr>
            <a:r>
              <a:rPr lang="en-US" sz="780" dirty="0">
                <a:solidFill>
                  <a:srgbClr val="CBD5E1"/>
                </a:solidFill>
              </a:rPr>
              <a:t>Global Impact</a:t>
            </a:r>
            <a:endParaRPr lang="en-US" sz="780" dirty="0"/>
          </a:p>
        </p:txBody>
      </p:sp>
      <p:sp>
        <p:nvSpPr>
          <p:cNvPr id="30" name="Shape 28"/>
          <p:cNvSpPr/>
          <p:nvPr/>
        </p:nvSpPr>
        <p:spPr>
          <a:xfrm>
            <a:off x="10287000" y="2377440"/>
            <a:ext cx="347472" cy="347472"/>
          </a:xfrm>
          <a:prstGeom prst="ellipse">
            <a:avLst/>
          </a:prstGeom>
          <a:solidFill>
            <a:srgbClr val="D6A955"/>
          </a:solidFill>
          <a:ln w="12700">
            <a:solidFill>
              <a:srgbClr val="D6A955"/>
            </a:solidFill>
            <a:prstDash val="solid"/>
          </a:ln>
        </p:spPr>
      </p:sp>
      <p:sp>
        <p:nvSpPr>
          <p:cNvPr id="31" name="Text 29"/>
          <p:cNvSpPr/>
          <p:nvPr/>
        </p:nvSpPr>
        <p:spPr>
          <a:xfrm>
            <a:off x="10195560" y="2816352"/>
            <a:ext cx="685800" cy="201168"/>
          </a:xfrm>
          <a:prstGeom prst="rect">
            <a:avLst/>
          </a:prstGeom>
          <a:noFill/>
          <a:ln/>
        </p:spPr>
        <p:txBody>
          <a:bodyPr wrap="square" lIns="0" tIns="0" rIns="0" bIns="0" rtlCol="0" anchor="ctr"/>
          <a:lstStyle/>
          <a:p>
            <a:pPr algn="ctr" indent="0" marL="0">
              <a:buNone/>
            </a:pPr>
            <a:r>
              <a:rPr lang="en-US" sz="850" b="1" dirty="0">
                <a:solidFill>
                  <a:srgbClr val="F8FAFC"/>
                </a:solidFill>
              </a:rPr>
              <a:t>2036</a:t>
            </a:r>
            <a:endParaRPr lang="en-US" sz="850" dirty="0"/>
          </a:p>
        </p:txBody>
      </p:sp>
      <p:sp>
        <p:nvSpPr>
          <p:cNvPr id="32" name="Text 30"/>
          <p:cNvSpPr/>
          <p:nvPr/>
        </p:nvSpPr>
        <p:spPr>
          <a:xfrm>
            <a:off x="9939528" y="3090672"/>
            <a:ext cx="1188720" cy="320040"/>
          </a:xfrm>
          <a:prstGeom prst="rect">
            <a:avLst/>
          </a:prstGeom>
          <a:noFill/>
          <a:ln/>
        </p:spPr>
        <p:txBody>
          <a:bodyPr wrap="square" lIns="0" tIns="0" rIns="0" bIns="0" rtlCol="0" anchor="ctr">
            <a:normAutofit/>
          </a:bodyPr>
          <a:lstStyle/>
          <a:p>
            <a:pPr algn="ctr" indent="0" marL="0">
              <a:buNone/>
            </a:pPr>
            <a:r>
              <a:rPr lang="en-US" sz="780" dirty="0">
                <a:solidFill>
                  <a:srgbClr val="CBD5E1"/>
                </a:solidFill>
              </a:rPr>
              <a:t>Human Growth Ecosystem</a:t>
            </a:r>
            <a:endParaRPr lang="en-US" sz="780" dirty="0"/>
          </a:p>
        </p:txBody>
      </p:sp>
      <p:sp>
        <p:nvSpPr>
          <p:cNvPr id="33" name="Shape 31"/>
          <p:cNvSpPr/>
          <p:nvPr/>
        </p:nvSpPr>
        <p:spPr>
          <a:xfrm>
            <a:off x="1920240" y="4251960"/>
            <a:ext cx="8321040" cy="1005840"/>
          </a:xfrm>
          <a:prstGeom prst="roundRect">
            <a:avLst>
              <a:gd name="adj" fmla="val 12727"/>
            </a:avLst>
          </a:prstGeom>
          <a:solidFill>
            <a:srgbClr val="0F172A"/>
          </a:solidFill>
          <a:ln w="11430">
            <a:solidFill>
              <a:srgbClr val="D6A955">
                <a:alpha val="65000"/>
              </a:srgbClr>
            </a:solidFill>
            <a:prstDash val="solid"/>
          </a:ln>
        </p:spPr>
      </p:sp>
      <p:sp>
        <p:nvSpPr>
          <p:cNvPr id="34" name="Text 32"/>
          <p:cNvSpPr/>
          <p:nvPr/>
        </p:nvSpPr>
        <p:spPr>
          <a:xfrm>
            <a:off x="2194560" y="4507992"/>
            <a:ext cx="7772400" cy="594360"/>
          </a:xfrm>
          <a:prstGeom prst="rect">
            <a:avLst/>
          </a:prstGeom>
          <a:noFill/>
          <a:ln/>
        </p:spPr>
        <p:txBody>
          <a:bodyPr wrap="square" lIns="0" tIns="0" rIns="0" bIns="0" rtlCol="0" anchor="ctr">
            <a:normAutofit/>
          </a:bodyPr>
          <a:lstStyle/>
          <a:p>
            <a:pPr algn="ctr" indent="0" marL="0">
              <a:buNone/>
            </a:pPr>
            <a:r>
              <a:rPr lang="en-US" sz="1500" i="1" dirty="0">
                <a:solidFill>
                  <a:srgbClr val="F8FAFC"/>
                </a:solidFill>
              </a:rPr>
              <a:t>“We are building a living ecosystem that evolves with every member, every business and every family it empowers.”</a:t>
            </a:r>
            <a:endParaRPr lang="en-US" sz="1500" dirty="0"/>
          </a:p>
        </p:txBody>
      </p:sp>
      <p:sp>
        <p:nvSpPr>
          <p:cNvPr id="35" name="Text 33"/>
          <p:cNvSpPr/>
          <p:nvPr/>
        </p:nvSpPr>
        <p:spPr>
          <a:xfrm>
            <a:off x="594360" y="6144768"/>
            <a:ext cx="10698480" cy="219456"/>
          </a:xfrm>
          <a:prstGeom prst="rect">
            <a:avLst/>
          </a:prstGeom>
          <a:noFill/>
          <a:ln/>
        </p:spPr>
        <p:txBody>
          <a:bodyPr wrap="square" lIns="0" tIns="0" rIns="0" bIns="0" rtlCol="0" anchor="ctr">
            <a:normAutofit/>
          </a:bodyPr>
          <a:lstStyle/>
          <a:p>
            <a:pPr algn="ctr" indent="0" marL="0">
              <a:buNone/>
            </a:pPr>
            <a:r>
              <a:rPr lang="en-US" sz="820" dirty="0">
                <a:solidFill>
                  <a:srgbClr val="94A3B8"/>
                </a:solidFill>
              </a:rPr>
              <a:t>2036 vision: commercial scale + measurable social impact + ethical AI.</a:t>
            </a:r>
            <a:endParaRPr lang="en-US" sz="820" dirty="0"/>
          </a:p>
        </p:txBody>
      </p:sp>
      <p:sp>
        <p:nvSpPr>
          <p:cNvPr id="25" name="Slide Number Placeholder 0"/>
          <p:cNvSpPr>
            <a:spLocks noGrp="1"/>
          </p:cNvSpPr>
          <p:nvPr>
            <p:ph type="sldNum" sz="quarter" idx="4294967295"/>
          </p:nvPr>
        </p:nvSpPr>
        <p:spPr>
          <a:xfrm>
            <a:off x="11521440" y="6510528"/>
            <a:ext cx="800000" cy="300000"/>
          </a:xfrm>
          <a:prstGeom prst="rect">
            <a:avLst/>
          </a:prstGeom>
          <a:extLst>
            <a:ext uri="{C572A759-6A51-4108-AA02-DFA0A04FC94B}">
              <ma14:wrappingTextBoxFlag xmlns:ma14="http://schemas.microsoft.com/office/mac/drawingml/2011/main" val="0"/>
            </a:ext>
          </a:extLst>
        </p:spPr>
        <p:txBody>
          <a:bodyPr/>
          <a:lstStyle>
            <a:lvl1pPr>
              <a:defRPr sz="700">
                <a:solidFill>
                  <a:srgbClr val="D6A955"/>
                </a:solidFill>
              </a:defRPr>
            </a:lvl1pPr>
          </a:lstStyle>
          <a:p>
            <a:pPr algn="l"/>
            <a:fld id="{F7021451-1387-4CA6-816F-3879F97B5CBC}" type="slidenum">
              <a:rPr b="0" lang="en-US"/>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0B1020"/>
        </a:solidFill>
      </p:bgPr>
    </p:bg>
    <p:spTree>
      <p:nvGrpSpPr>
        <p:cNvPr id="1" name=""/>
        <p:cNvGrpSpPr/>
        <p:nvPr/>
      </p:nvGrpSpPr>
      <p:grpSpPr>
        <a:xfrm>
          <a:off x="0" y="0"/>
          <a:ext cx="0" cy="0"/>
          <a:chOff x="0" y="0"/>
          <a:chExt cx="0" cy="0"/>
        </a:xfrm>
      </p:grpSpPr>
      <p:sp>
        <p:nvSpPr>
          <p:cNvPr id="2" name="Shape 0"/>
          <p:cNvSpPr/>
          <p:nvPr/>
        </p:nvSpPr>
        <p:spPr>
          <a:xfrm>
            <a:off x="10287000" y="182880"/>
            <a:ext cx="1188720" cy="73152"/>
          </a:xfrm>
          <a:prstGeom prst="rect">
            <a:avLst/>
          </a:prstGeom>
          <a:solidFill>
            <a:srgbClr val="D6A955">
              <a:alpha val="90000"/>
            </a:srgbClr>
          </a:solidFill>
          <a:ln w="12700">
            <a:solidFill>
              <a:srgbClr val="D6A955">
                <a:alpha val="0"/>
              </a:srgbClr>
            </a:solidFill>
            <a:prstDash val="solid"/>
          </a:ln>
        </p:spPr>
      </p:sp>
      <p:sp>
        <p:nvSpPr>
          <p:cNvPr id="3" name="Shape 1"/>
          <p:cNvSpPr/>
          <p:nvPr/>
        </p:nvSpPr>
        <p:spPr>
          <a:xfrm>
            <a:off x="685800" y="5989320"/>
            <a:ext cx="1188720" cy="73152"/>
          </a:xfrm>
          <a:prstGeom prst="rect">
            <a:avLst/>
          </a:prstGeom>
          <a:solidFill>
            <a:srgbClr val="334155">
              <a:alpha val="90000"/>
            </a:srgbClr>
          </a:solidFill>
          <a:ln w="12700">
            <a:solidFill>
              <a:srgbClr val="334155">
                <a:alpha val="0"/>
              </a:srgbClr>
            </a:solidFill>
            <a:prstDash val="solid"/>
          </a:ln>
        </p:spPr>
      </p:sp>
      <p:sp>
        <p:nvSpPr>
          <p:cNvPr id="4" name="Text 2"/>
          <p:cNvSpPr/>
          <p:nvPr/>
        </p:nvSpPr>
        <p:spPr>
          <a:xfrm>
            <a:off x="914400" y="960120"/>
            <a:ext cx="10332720" cy="548640"/>
          </a:xfrm>
          <a:prstGeom prst="rect">
            <a:avLst/>
          </a:prstGeom>
          <a:noFill/>
          <a:ln/>
        </p:spPr>
        <p:txBody>
          <a:bodyPr wrap="square" lIns="0" tIns="0" rIns="0" bIns="0" rtlCol="0" anchor="ctr"/>
          <a:lstStyle/>
          <a:p>
            <a:pPr algn="ctr" indent="0" marL="0">
              <a:buNone/>
            </a:pPr>
            <a:r>
              <a:rPr lang="en-US" sz="3400" b="1" dirty="0">
                <a:solidFill>
                  <a:srgbClr val="F8FAFC"/>
                </a:solidFill>
              </a:rPr>
              <a:t>Join the Ecosystem</a:t>
            </a:r>
            <a:endParaRPr lang="en-US" sz="3400" dirty="0"/>
          </a:p>
        </p:txBody>
      </p:sp>
      <p:sp>
        <p:nvSpPr>
          <p:cNvPr id="5" name="Shape 3"/>
          <p:cNvSpPr/>
          <p:nvPr/>
        </p:nvSpPr>
        <p:spPr>
          <a:xfrm>
            <a:off x="1920240" y="1920240"/>
            <a:ext cx="8321040" cy="1234440"/>
          </a:xfrm>
          <a:prstGeom prst="roundRect">
            <a:avLst>
              <a:gd name="adj" fmla="val 10370"/>
            </a:avLst>
          </a:prstGeom>
          <a:solidFill>
            <a:srgbClr val="0F172A"/>
          </a:solidFill>
          <a:ln w="11430">
            <a:solidFill>
              <a:srgbClr val="D6A955">
                <a:alpha val="65000"/>
              </a:srgbClr>
            </a:solidFill>
            <a:prstDash val="solid"/>
          </a:ln>
        </p:spPr>
      </p:sp>
      <p:sp>
        <p:nvSpPr>
          <p:cNvPr id="6" name="Text 4"/>
          <p:cNvSpPr/>
          <p:nvPr/>
        </p:nvSpPr>
        <p:spPr>
          <a:xfrm>
            <a:off x="2194560" y="2176272"/>
            <a:ext cx="7772400" cy="822960"/>
          </a:xfrm>
          <a:prstGeom prst="rect">
            <a:avLst/>
          </a:prstGeom>
          <a:noFill/>
          <a:ln/>
        </p:spPr>
        <p:txBody>
          <a:bodyPr wrap="square" lIns="0" tIns="0" rIns="0" bIns="0" rtlCol="0" anchor="ctr">
            <a:normAutofit/>
          </a:bodyPr>
          <a:lstStyle/>
          <a:p>
            <a:pPr algn="ctr" indent="0" marL="0">
              <a:buNone/>
            </a:pPr>
            <a:r>
              <a:rPr lang="en-US" sz="1500" i="1" dirty="0">
                <a:solidFill>
                  <a:srgbClr val="F8FAFC"/>
                </a:solidFill>
              </a:rPr>
              <a:t>“Learn with us. Build with us. Lead with us. Create impact with us.”</a:t>
            </a:r>
            <a:endParaRPr lang="en-US" sz="1500" dirty="0"/>
          </a:p>
        </p:txBody>
      </p:sp>
      <p:sp>
        <p:nvSpPr>
          <p:cNvPr id="7" name="Shape 5"/>
          <p:cNvSpPr/>
          <p:nvPr/>
        </p:nvSpPr>
        <p:spPr>
          <a:xfrm>
            <a:off x="914400" y="3840480"/>
            <a:ext cx="3108960" cy="1143000"/>
          </a:xfrm>
          <a:prstGeom prst="roundRect">
            <a:avLst>
              <a:gd name="adj" fmla="val 9600"/>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8" name="Text 6"/>
          <p:cNvSpPr/>
          <p:nvPr/>
        </p:nvSpPr>
        <p:spPr>
          <a:xfrm>
            <a:off x="1078992" y="3986784"/>
            <a:ext cx="2779776" cy="237744"/>
          </a:xfrm>
          <a:prstGeom prst="rect">
            <a:avLst/>
          </a:prstGeom>
          <a:noFill/>
          <a:ln/>
        </p:spPr>
        <p:txBody>
          <a:bodyPr wrap="square" lIns="0" tIns="0" rIns="0" bIns="0" rtlCol="0" anchor="ctr">
            <a:normAutofit/>
          </a:bodyPr>
          <a:lstStyle/>
          <a:p>
            <a:pPr indent="0" marL="0">
              <a:buNone/>
            </a:pPr>
            <a:r>
              <a:rPr lang="en-US" sz="1120" b="1" dirty="0">
                <a:solidFill>
                  <a:srgbClr val="F8FAFC"/>
                </a:solidFill>
              </a:rPr>
              <a:t>For Members</a:t>
            </a:r>
            <a:endParaRPr lang="en-US" sz="1120" dirty="0"/>
          </a:p>
        </p:txBody>
      </p:sp>
      <p:sp>
        <p:nvSpPr>
          <p:cNvPr id="9" name="Shape 7"/>
          <p:cNvSpPr/>
          <p:nvPr/>
        </p:nvSpPr>
        <p:spPr>
          <a:xfrm>
            <a:off x="1078992" y="4279392"/>
            <a:ext cx="685800" cy="0"/>
          </a:xfrm>
          <a:prstGeom prst="line">
            <a:avLst/>
          </a:prstGeom>
          <a:noFill/>
          <a:ln w="12700">
            <a:solidFill>
              <a:srgbClr val="D6A955"/>
            </a:solidFill>
            <a:prstDash val="solid"/>
          </a:ln>
        </p:spPr>
      </p:sp>
      <p:sp>
        <p:nvSpPr>
          <p:cNvPr id="10" name="Text 8"/>
          <p:cNvSpPr/>
          <p:nvPr/>
        </p:nvSpPr>
        <p:spPr>
          <a:xfrm>
            <a:off x="1078992" y="4370832"/>
            <a:ext cx="2779776" cy="484632"/>
          </a:xfrm>
          <a:prstGeom prst="rect">
            <a:avLst/>
          </a:prstGeom>
          <a:noFill/>
          <a:ln/>
        </p:spPr>
        <p:txBody>
          <a:bodyPr wrap="square" lIns="0" tIns="0" rIns="0" bIns="0" rtlCol="0" anchor="t">
            <a:normAutofit/>
          </a:bodyPr>
          <a:lstStyle/>
          <a:p>
            <a:pPr indent="0" marL="0">
              <a:buNone/>
            </a:pPr>
            <a:r>
              <a:rPr lang="en-US" sz="1020" dirty="0">
                <a:solidFill>
                  <a:srgbClr val="CBD5E1"/>
                </a:solidFill>
              </a:rPr>
              <a:t>Start learning and choose your industry.</a:t>
            </a:r>
            <a:endParaRPr lang="en-US" sz="1020" dirty="0"/>
          </a:p>
        </p:txBody>
      </p:sp>
      <p:sp>
        <p:nvSpPr>
          <p:cNvPr id="11" name="Shape 9"/>
          <p:cNvSpPr/>
          <p:nvPr/>
        </p:nvSpPr>
        <p:spPr>
          <a:xfrm>
            <a:off x="4526280" y="3840480"/>
            <a:ext cx="3108960" cy="1143000"/>
          </a:xfrm>
          <a:prstGeom prst="roundRect">
            <a:avLst>
              <a:gd name="adj" fmla="val 9600"/>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12" name="Text 10"/>
          <p:cNvSpPr/>
          <p:nvPr/>
        </p:nvSpPr>
        <p:spPr>
          <a:xfrm>
            <a:off x="4690872" y="3986784"/>
            <a:ext cx="2779776" cy="237744"/>
          </a:xfrm>
          <a:prstGeom prst="rect">
            <a:avLst/>
          </a:prstGeom>
          <a:noFill/>
          <a:ln/>
        </p:spPr>
        <p:txBody>
          <a:bodyPr wrap="square" lIns="0" tIns="0" rIns="0" bIns="0" rtlCol="0" anchor="ctr">
            <a:normAutofit/>
          </a:bodyPr>
          <a:lstStyle/>
          <a:p>
            <a:pPr indent="0" marL="0">
              <a:buNone/>
            </a:pPr>
            <a:r>
              <a:rPr lang="en-US" sz="1120" b="1" dirty="0">
                <a:solidFill>
                  <a:srgbClr val="F8FAFC"/>
                </a:solidFill>
              </a:rPr>
              <a:t>For Partners</a:t>
            </a:r>
            <a:endParaRPr lang="en-US" sz="1120" dirty="0"/>
          </a:p>
        </p:txBody>
      </p:sp>
      <p:sp>
        <p:nvSpPr>
          <p:cNvPr id="13" name="Shape 11"/>
          <p:cNvSpPr/>
          <p:nvPr/>
        </p:nvSpPr>
        <p:spPr>
          <a:xfrm>
            <a:off x="4690872" y="4279392"/>
            <a:ext cx="685800" cy="0"/>
          </a:xfrm>
          <a:prstGeom prst="line">
            <a:avLst/>
          </a:prstGeom>
          <a:noFill/>
          <a:ln w="12700">
            <a:solidFill>
              <a:srgbClr val="38BDF8"/>
            </a:solidFill>
            <a:prstDash val="solid"/>
          </a:ln>
        </p:spPr>
      </p:sp>
      <p:sp>
        <p:nvSpPr>
          <p:cNvPr id="14" name="Text 12"/>
          <p:cNvSpPr/>
          <p:nvPr/>
        </p:nvSpPr>
        <p:spPr>
          <a:xfrm>
            <a:off x="4690872" y="4370832"/>
            <a:ext cx="2779776" cy="484632"/>
          </a:xfrm>
          <a:prstGeom prst="rect">
            <a:avLst/>
          </a:prstGeom>
          <a:noFill/>
          <a:ln/>
        </p:spPr>
        <p:txBody>
          <a:bodyPr wrap="square" lIns="0" tIns="0" rIns="0" bIns="0" rtlCol="0" anchor="t">
            <a:normAutofit/>
          </a:bodyPr>
          <a:lstStyle/>
          <a:p>
            <a:pPr indent="0" marL="0">
              <a:buNone/>
            </a:pPr>
            <a:r>
              <a:rPr lang="en-US" sz="1020" dirty="0">
                <a:solidFill>
                  <a:srgbClr val="CBD5E1"/>
                </a:solidFill>
              </a:rPr>
              <a:t>Collaborate with verified workflows.</a:t>
            </a:r>
            <a:endParaRPr lang="en-US" sz="1020" dirty="0"/>
          </a:p>
        </p:txBody>
      </p:sp>
      <p:sp>
        <p:nvSpPr>
          <p:cNvPr id="15" name="Shape 13"/>
          <p:cNvSpPr/>
          <p:nvPr/>
        </p:nvSpPr>
        <p:spPr>
          <a:xfrm>
            <a:off x="8138160" y="3840480"/>
            <a:ext cx="3108960" cy="1143000"/>
          </a:xfrm>
          <a:prstGeom prst="roundRect">
            <a:avLst>
              <a:gd name="adj" fmla="val 9600"/>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16" name="Text 14"/>
          <p:cNvSpPr/>
          <p:nvPr/>
        </p:nvSpPr>
        <p:spPr>
          <a:xfrm>
            <a:off x="8302752" y="3986784"/>
            <a:ext cx="2779776" cy="237744"/>
          </a:xfrm>
          <a:prstGeom prst="rect">
            <a:avLst/>
          </a:prstGeom>
          <a:noFill/>
          <a:ln/>
        </p:spPr>
        <p:txBody>
          <a:bodyPr wrap="square" lIns="0" tIns="0" rIns="0" bIns="0" rtlCol="0" anchor="ctr">
            <a:normAutofit/>
          </a:bodyPr>
          <a:lstStyle/>
          <a:p>
            <a:pPr indent="0" marL="0">
              <a:buNone/>
            </a:pPr>
            <a:r>
              <a:rPr lang="en-US" sz="1120" b="1" dirty="0">
                <a:solidFill>
                  <a:srgbClr val="F8FAFC"/>
                </a:solidFill>
              </a:rPr>
              <a:t>For Impact</a:t>
            </a:r>
            <a:endParaRPr lang="en-US" sz="1120" dirty="0"/>
          </a:p>
        </p:txBody>
      </p:sp>
      <p:sp>
        <p:nvSpPr>
          <p:cNvPr id="17" name="Shape 15"/>
          <p:cNvSpPr/>
          <p:nvPr/>
        </p:nvSpPr>
        <p:spPr>
          <a:xfrm>
            <a:off x="8302752" y="4279392"/>
            <a:ext cx="685800" cy="0"/>
          </a:xfrm>
          <a:prstGeom prst="line">
            <a:avLst/>
          </a:prstGeom>
          <a:noFill/>
          <a:ln w="12700">
            <a:solidFill>
              <a:srgbClr val="22C55E"/>
            </a:solidFill>
            <a:prstDash val="solid"/>
          </a:ln>
        </p:spPr>
      </p:sp>
      <p:sp>
        <p:nvSpPr>
          <p:cNvPr id="18" name="Text 16"/>
          <p:cNvSpPr/>
          <p:nvPr/>
        </p:nvSpPr>
        <p:spPr>
          <a:xfrm>
            <a:off x="8302752" y="4370832"/>
            <a:ext cx="2779776" cy="484632"/>
          </a:xfrm>
          <a:prstGeom prst="rect">
            <a:avLst/>
          </a:prstGeom>
          <a:noFill/>
          <a:ln/>
        </p:spPr>
        <p:txBody>
          <a:bodyPr wrap="square" lIns="0" tIns="0" rIns="0" bIns="0" rtlCol="0" anchor="t">
            <a:normAutofit/>
          </a:bodyPr>
          <a:lstStyle/>
          <a:p>
            <a:pPr indent="0" marL="0">
              <a:buNone/>
            </a:pPr>
            <a:r>
              <a:rPr lang="en-US" sz="1020" dirty="0">
                <a:solidFill>
                  <a:srgbClr val="CBD5E1"/>
                </a:solidFill>
              </a:rPr>
              <a:t>Support families, youth and Bharat.</a:t>
            </a:r>
            <a:endParaRPr lang="en-US" sz="1020" dirty="0"/>
          </a:p>
        </p:txBody>
      </p:sp>
      <p:sp>
        <p:nvSpPr>
          <p:cNvPr id="19" name="Text 17"/>
          <p:cNvSpPr/>
          <p:nvPr/>
        </p:nvSpPr>
        <p:spPr>
          <a:xfrm>
            <a:off x="594360" y="6144768"/>
            <a:ext cx="10698480" cy="219456"/>
          </a:xfrm>
          <a:prstGeom prst="rect">
            <a:avLst/>
          </a:prstGeom>
          <a:noFill/>
          <a:ln/>
        </p:spPr>
        <p:txBody>
          <a:bodyPr wrap="square" lIns="0" tIns="0" rIns="0" bIns="0" rtlCol="0" anchor="ctr">
            <a:normAutofit/>
          </a:bodyPr>
          <a:lstStyle/>
          <a:p>
            <a:pPr algn="ctr" indent="0" marL="0">
              <a:buNone/>
            </a:pPr>
            <a:r>
              <a:rPr lang="en-US" sz="820" dirty="0">
                <a:solidFill>
                  <a:srgbClr val="94A3B8"/>
                </a:solidFill>
              </a:rPr>
              <a:t>Styflowne Finance Services Pvt. Ltd. | Earnifyy | Mission Virasat</a:t>
            </a:r>
            <a:endParaRPr lang="en-US" sz="820" dirty="0"/>
          </a:p>
        </p:txBody>
      </p:sp>
      <p:sp>
        <p:nvSpPr>
          <p:cNvPr id="25" name="Slide Number Placeholder 0"/>
          <p:cNvSpPr>
            <a:spLocks noGrp="1"/>
          </p:cNvSpPr>
          <p:nvPr>
            <p:ph type="sldNum" sz="quarter" idx="4294967295"/>
          </p:nvPr>
        </p:nvSpPr>
        <p:spPr>
          <a:xfrm>
            <a:off x="11521440" y="6510528"/>
            <a:ext cx="800000" cy="300000"/>
          </a:xfrm>
          <a:prstGeom prst="rect">
            <a:avLst/>
          </a:prstGeom>
          <a:extLst>
            <a:ext uri="{C572A759-6A51-4108-AA02-DFA0A04FC94B}">
              <ma14:wrappingTextBoxFlag xmlns:ma14="http://schemas.microsoft.com/office/mac/drawingml/2011/main" val="0"/>
            </a:ext>
          </a:extLst>
        </p:spPr>
        <p:txBody>
          <a:bodyPr/>
          <a:lstStyle>
            <a:lvl1pPr>
              <a:defRPr sz="700">
                <a:solidFill>
                  <a:srgbClr val="D6A955"/>
                </a:solidFill>
              </a:defRPr>
            </a:lvl1pPr>
          </a:lstStyle>
          <a:p>
            <a:pPr algn="l"/>
            <a:fld id="{F7021451-1387-4CA6-816F-3879F97B5CBC}" type="slidenum">
              <a:rPr b="0" lang="en-US"/>
              <a:t>21</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020"/>
        </a:solidFill>
      </p:bgPr>
    </p:bg>
    <p:spTree>
      <p:nvGrpSpPr>
        <p:cNvPr id="1" name=""/>
        <p:cNvGrpSpPr/>
        <p:nvPr/>
      </p:nvGrpSpPr>
      <p:grpSpPr>
        <a:xfrm>
          <a:off x="0" y="0"/>
          <a:ext cx="0" cy="0"/>
          <a:chOff x="0" y="0"/>
          <a:chExt cx="0" cy="0"/>
        </a:xfrm>
      </p:grpSpPr>
      <p:sp>
        <p:nvSpPr>
          <p:cNvPr id="2" name="Shape 0"/>
          <p:cNvSpPr/>
          <p:nvPr/>
        </p:nvSpPr>
        <p:spPr>
          <a:xfrm>
            <a:off x="10287000" y="182880"/>
            <a:ext cx="1188720" cy="73152"/>
          </a:xfrm>
          <a:prstGeom prst="rect">
            <a:avLst/>
          </a:prstGeom>
          <a:solidFill>
            <a:srgbClr val="D6A955">
              <a:alpha val="90000"/>
            </a:srgbClr>
          </a:solidFill>
          <a:ln w="12700">
            <a:solidFill>
              <a:srgbClr val="D6A955">
                <a:alpha val="0"/>
              </a:srgbClr>
            </a:solidFill>
            <a:prstDash val="solid"/>
          </a:ln>
        </p:spPr>
      </p:sp>
      <p:sp>
        <p:nvSpPr>
          <p:cNvPr id="3" name="Shape 1"/>
          <p:cNvSpPr/>
          <p:nvPr/>
        </p:nvSpPr>
        <p:spPr>
          <a:xfrm>
            <a:off x="685800" y="5989320"/>
            <a:ext cx="1188720" cy="73152"/>
          </a:xfrm>
          <a:prstGeom prst="rect">
            <a:avLst/>
          </a:prstGeom>
          <a:solidFill>
            <a:srgbClr val="334155">
              <a:alpha val="90000"/>
            </a:srgbClr>
          </a:solidFill>
          <a:ln w="12700">
            <a:solidFill>
              <a:srgbClr val="334155">
                <a:alpha val="0"/>
              </a:srgbClr>
            </a:solidFill>
            <a:prstDash val="solid"/>
          </a:ln>
        </p:spPr>
      </p:sp>
      <p:sp>
        <p:nvSpPr>
          <p:cNvPr id="4" name="Text 2"/>
          <p:cNvSpPr/>
          <p:nvPr/>
        </p:nvSpPr>
        <p:spPr>
          <a:xfrm>
            <a:off x="594360" y="384048"/>
            <a:ext cx="4297680" cy="201168"/>
          </a:xfrm>
          <a:prstGeom prst="rect">
            <a:avLst/>
          </a:prstGeom>
          <a:noFill/>
          <a:ln/>
        </p:spPr>
        <p:txBody>
          <a:bodyPr wrap="square" lIns="0" tIns="0" rIns="0" bIns="0" rtlCol="0" anchor="ctr"/>
          <a:lstStyle/>
          <a:p>
            <a:pPr indent="0" marL="0">
              <a:buNone/>
            </a:pPr>
            <a:r>
              <a:rPr lang="en-US" sz="760" b="1" dirty="0">
                <a:solidFill>
                  <a:srgbClr val="D6A955"/>
                </a:solidFill>
              </a:rPr>
              <a:t>THE PROBLEM</a:t>
            </a:r>
            <a:endParaRPr lang="en-US" sz="760" dirty="0"/>
          </a:p>
        </p:txBody>
      </p:sp>
      <p:sp>
        <p:nvSpPr>
          <p:cNvPr id="5" name="Text 3"/>
          <p:cNvSpPr/>
          <p:nvPr/>
        </p:nvSpPr>
        <p:spPr>
          <a:xfrm>
            <a:off x="594360" y="658368"/>
            <a:ext cx="10241280" cy="512064"/>
          </a:xfrm>
          <a:prstGeom prst="rect">
            <a:avLst/>
          </a:prstGeom>
          <a:noFill/>
          <a:ln/>
        </p:spPr>
        <p:txBody>
          <a:bodyPr wrap="square" lIns="0" tIns="0" rIns="0" bIns="0" rtlCol="0" anchor="ctr">
            <a:normAutofit/>
          </a:bodyPr>
          <a:lstStyle/>
          <a:p>
            <a:pPr indent="0" marL="0">
              <a:buNone/>
            </a:pPr>
            <a:r>
              <a:rPr lang="en-US" sz="2600" b="1" dirty="0">
                <a:solidFill>
                  <a:srgbClr val="F8FAFC"/>
                </a:solidFill>
              </a:rPr>
              <a:t>Why This Ecosystem Exists</a:t>
            </a:r>
            <a:endParaRPr lang="en-US" sz="2600" dirty="0"/>
          </a:p>
        </p:txBody>
      </p:sp>
      <p:sp>
        <p:nvSpPr>
          <p:cNvPr id="6" name="Shape 4"/>
          <p:cNvSpPr/>
          <p:nvPr/>
        </p:nvSpPr>
        <p:spPr>
          <a:xfrm>
            <a:off x="731520" y="1325880"/>
            <a:ext cx="4937760" cy="4480560"/>
          </a:xfrm>
          <a:prstGeom prst="roundRect">
            <a:avLst>
              <a:gd name="adj" fmla="val 2449"/>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7" name="Text 5"/>
          <p:cNvSpPr/>
          <p:nvPr/>
        </p:nvSpPr>
        <p:spPr>
          <a:xfrm>
            <a:off x="896112" y="1472184"/>
            <a:ext cx="4608576" cy="237744"/>
          </a:xfrm>
          <a:prstGeom prst="rect">
            <a:avLst/>
          </a:prstGeom>
          <a:noFill/>
          <a:ln/>
        </p:spPr>
        <p:txBody>
          <a:bodyPr wrap="square" lIns="0" tIns="0" rIns="0" bIns="0" rtlCol="0" anchor="ctr">
            <a:normAutofit/>
          </a:bodyPr>
          <a:lstStyle/>
          <a:p>
            <a:pPr indent="0" marL="0">
              <a:buNone/>
            </a:pPr>
            <a:r>
              <a:rPr lang="en-US" sz="1500" b="1" dirty="0">
                <a:solidFill>
                  <a:srgbClr val="F8FAFC"/>
                </a:solidFill>
              </a:rPr>
              <a:t>Today’s Growth Journey Is Broken</a:t>
            </a:r>
            <a:endParaRPr lang="en-US" sz="1500" dirty="0"/>
          </a:p>
        </p:txBody>
      </p:sp>
      <p:sp>
        <p:nvSpPr>
          <p:cNvPr id="8" name="Shape 6"/>
          <p:cNvSpPr/>
          <p:nvPr/>
        </p:nvSpPr>
        <p:spPr>
          <a:xfrm>
            <a:off x="896112" y="1764792"/>
            <a:ext cx="685800" cy="0"/>
          </a:xfrm>
          <a:prstGeom prst="line">
            <a:avLst/>
          </a:prstGeom>
          <a:noFill/>
          <a:ln w="12700">
            <a:solidFill>
              <a:srgbClr val="F43F5E"/>
            </a:solidFill>
            <a:prstDash val="solid"/>
          </a:ln>
        </p:spPr>
      </p:sp>
      <p:sp>
        <p:nvSpPr>
          <p:cNvPr id="9" name="Text 7"/>
          <p:cNvSpPr/>
          <p:nvPr/>
        </p:nvSpPr>
        <p:spPr>
          <a:xfrm>
            <a:off x="896112" y="1856232"/>
            <a:ext cx="4608576" cy="3822192"/>
          </a:xfrm>
          <a:prstGeom prst="rect">
            <a:avLst/>
          </a:prstGeom>
          <a:noFill/>
          <a:ln/>
        </p:spPr>
        <p:txBody>
          <a:bodyPr wrap="square" lIns="0" tIns="0" rIns="0" bIns="0" rtlCol="0" anchor="t">
            <a:normAutofit/>
          </a:bodyPr>
          <a:lstStyle/>
          <a:p>
            <a:pPr indent="0" marL="0">
              <a:buNone/>
            </a:pPr>
            <a:r>
              <a:rPr lang="en-US" sz="1200" dirty="0">
                <a:solidFill>
                  <a:srgbClr val="CBD5E1"/>
                </a:solidFill>
              </a:rPr>
              <a:t>Learning is separate from work. Business is separate from technology. AI is separate from human development. Social impact is often unmeasured. People need one connected system that helps them learn, practice, earn and contribute responsibly.</a:t>
            </a:r>
            <a:endParaRPr lang="en-US" sz="1200" dirty="0"/>
          </a:p>
        </p:txBody>
      </p:sp>
      <p:sp>
        <p:nvSpPr>
          <p:cNvPr id="10" name="Shape 8"/>
          <p:cNvSpPr/>
          <p:nvPr/>
        </p:nvSpPr>
        <p:spPr>
          <a:xfrm>
            <a:off x="6492240" y="1325880"/>
            <a:ext cx="4937760" cy="4480560"/>
          </a:xfrm>
          <a:prstGeom prst="roundRect">
            <a:avLst>
              <a:gd name="adj" fmla="val 2449"/>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11" name="Text 9"/>
          <p:cNvSpPr/>
          <p:nvPr/>
        </p:nvSpPr>
        <p:spPr>
          <a:xfrm>
            <a:off x="6656832" y="1472184"/>
            <a:ext cx="4608576" cy="237744"/>
          </a:xfrm>
          <a:prstGeom prst="rect">
            <a:avLst/>
          </a:prstGeom>
          <a:noFill/>
          <a:ln/>
        </p:spPr>
        <p:txBody>
          <a:bodyPr wrap="square" lIns="0" tIns="0" rIns="0" bIns="0" rtlCol="0" anchor="ctr">
            <a:normAutofit/>
          </a:bodyPr>
          <a:lstStyle/>
          <a:p>
            <a:pPr indent="0" marL="0">
              <a:buNone/>
            </a:pPr>
            <a:r>
              <a:rPr lang="en-US" sz="1500" b="1" dirty="0">
                <a:solidFill>
                  <a:srgbClr val="F8FAFC"/>
                </a:solidFill>
              </a:rPr>
              <a:t>Our Belief</a:t>
            </a:r>
            <a:endParaRPr lang="en-US" sz="1500" dirty="0"/>
          </a:p>
        </p:txBody>
      </p:sp>
      <p:sp>
        <p:nvSpPr>
          <p:cNvPr id="12" name="Shape 10"/>
          <p:cNvSpPr/>
          <p:nvPr/>
        </p:nvSpPr>
        <p:spPr>
          <a:xfrm>
            <a:off x="6656832" y="1764792"/>
            <a:ext cx="685800" cy="0"/>
          </a:xfrm>
          <a:prstGeom prst="line">
            <a:avLst/>
          </a:prstGeom>
          <a:noFill/>
          <a:ln w="12700">
            <a:solidFill>
              <a:srgbClr val="D6A955"/>
            </a:solidFill>
            <a:prstDash val="solid"/>
          </a:ln>
        </p:spPr>
      </p:sp>
      <p:sp>
        <p:nvSpPr>
          <p:cNvPr id="13" name="Text 11"/>
          <p:cNvSpPr/>
          <p:nvPr/>
        </p:nvSpPr>
        <p:spPr>
          <a:xfrm>
            <a:off x="6656832" y="1856232"/>
            <a:ext cx="4608576" cy="3822192"/>
          </a:xfrm>
          <a:prstGeom prst="rect">
            <a:avLst/>
          </a:prstGeom>
          <a:noFill/>
          <a:ln/>
        </p:spPr>
        <p:txBody>
          <a:bodyPr wrap="square" lIns="0" tIns="0" rIns="0" bIns="0" rtlCol="0" anchor="t">
            <a:normAutofit/>
          </a:bodyPr>
          <a:lstStyle/>
          <a:p>
            <a:pPr indent="0" marL="0">
              <a:buNone/>
            </a:pPr>
            <a:r>
              <a:rPr lang="en-US" sz="1200" dirty="0">
                <a:solidFill>
                  <a:srgbClr val="CBD5E1"/>
                </a:solidFill>
              </a:rPr>
              <a:t>The future belongs to ecosystems that create trust, not platforms that only create transactions. Growth should help members, customers, families, communities and the nation move forward together.</a:t>
            </a:r>
            <a:endParaRPr lang="en-US" sz="1200" dirty="0"/>
          </a:p>
        </p:txBody>
      </p:sp>
      <p:sp>
        <p:nvSpPr>
          <p:cNvPr id="14" name="Text 12"/>
          <p:cNvSpPr/>
          <p:nvPr/>
        </p:nvSpPr>
        <p:spPr>
          <a:xfrm>
            <a:off x="594360" y="6144768"/>
            <a:ext cx="10698480" cy="219456"/>
          </a:xfrm>
          <a:prstGeom prst="rect">
            <a:avLst/>
          </a:prstGeom>
          <a:noFill/>
          <a:ln/>
        </p:spPr>
        <p:txBody>
          <a:bodyPr wrap="square" lIns="0" tIns="0" rIns="0" bIns="0" rtlCol="0" anchor="ctr">
            <a:normAutofit/>
          </a:bodyPr>
          <a:lstStyle/>
          <a:p>
            <a:pPr algn="ctr" indent="0" marL="0">
              <a:buNone/>
            </a:pPr>
            <a:r>
              <a:rPr lang="en-US" sz="820" dirty="0">
                <a:solidFill>
                  <a:srgbClr val="94A3B8"/>
                </a:solidFill>
              </a:rPr>
              <a:t>Fragmentation creates lost opportunities. Integration creates scalable growth.</a:t>
            </a:r>
            <a:endParaRPr lang="en-US" sz="820" dirty="0"/>
          </a:p>
        </p:txBody>
      </p:sp>
      <p:sp>
        <p:nvSpPr>
          <p:cNvPr id="25" name="Slide Number Placeholder 0"/>
          <p:cNvSpPr>
            <a:spLocks noGrp="1"/>
          </p:cNvSpPr>
          <p:nvPr>
            <p:ph type="sldNum" sz="quarter" idx="4294967295"/>
          </p:nvPr>
        </p:nvSpPr>
        <p:spPr>
          <a:xfrm>
            <a:off x="11521440" y="6510528"/>
            <a:ext cx="800000" cy="300000"/>
          </a:xfrm>
          <a:prstGeom prst="rect">
            <a:avLst/>
          </a:prstGeom>
          <a:extLst>
            <a:ext uri="{C572A759-6A51-4108-AA02-DFA0A04FC94B}">
              <ma14:wrappingTextBoxFlag xmlns:ma14="http://schemas.microsoft.com/office/mac/drawingml/2011/main" val="0"/>
            </a:ext>
          </a:extLst>
        </p:spPr>
        <p:txBody>
          <a:bodyPr/>
          <a:lstStyle>
            <a:lvl1pPr>
              <a:defRPr sz="700">
                <a:solidFill>
                  <a:srgbClr val="D6A955"/>
                </a:solidFill>
              </a:defRPr>
            </a:lvl1pPr>
          </a:lstStyle>
          <a:p>
            <a:pPr algn="l"/>
            <a:fld id="{F7021451-1387-4CA6-816F-3879F97B5CBC}" type="slidenum">
              <a:rPr b="0" lang="en-US"/>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020"/>
        </a:solidFill>
      </p:bgPr>
    </p:bg>
    <p:spTree>
      <p:nvGrpSpPr>
        <p:cNvPr id="1" name=""/>
        <p:cNvGrpSpPr/>
        <p:nvPr/>
      </p:nvGrpSpPr>
      <p:grpSpPr>
        <a:xfrm>
          <a:off x="0" y="0"/>
          <a:ext cx="0" cy="0"/>
          <a:chOff x="0" y="0"/>
          <a:chExt cx="0" cy="0"/>
        </a:xfrm>
      </p:grpSpPr>
      <p:sp>
        <p:nvSpPr>
          <p:cNvPr id="2" name="Shape 0"/>
          <p:cNvSpPr/>
          <p:nvPr/>
        </p:nvSpPr>
        <p:spPr>
          <a:xfrm>
            <a:off x="10287000" y="182880"/>
            <a:ext cx="1188720" cy="73152"/>
          </a:xfrm>
          <a:prstGeom prst="rect">
            <a:avLst/>
          </a:prstGeom>
          <a:solidFill>
            <a:srgbClr val="D6A955">
              <a:alpha val="90000"/>
            </a:srgbClr>
          </a:solidFill>
          <a:ln w="12700">
            <a:solidFill>
              <a:srgbClr val="D6A955">
                <a:alpha val="0"/>
              </a:srgbClr>
            </a:solidFill>
            <a:prstDash val="solid"/>
          </a:ln>
        </p:spPr>
      </p:sp>
      <p:sp>
        <p:nvSpPr>
          <p:cNvPr id="3" name="Shape 1"/>
          <p:cNvSpPr/>
          <p:nvPr/>
        </p:nvSpPr>
        <p:spPr>
          <a:xfrm>
            <a:off x="685800" y="5989320"/>
            <a:ext cx="1188720" cy="73152"/>
          </a:xfrm>
          <a:prstGeom prst="rect">
            <a:avLst/>
          </a:prstGeom>
          <a:solidFill>
            <a:srgbClr val="334155">
              <a:alpha val="90000"/>
            </a:srgbClr>
          </a:solidFill>
          <a:ln w="12700">
            <a:solidFill>
              <a:srgbClr val="334155">
                <a:alpha val="0"/>
              </a:srgbClr>
            </a:solidFill>
            <a:prstDash val="solid"/>
          </a:ln>
        </p:spPr>
      </p:sp>
      <p:sp>
        <p:nvSpPr>
          <p:cNvPr id="4" name="Text 2"/>
          <p:cNvSpPr/>
          <p:nvPr/>
        </p:nvSpPr>
        <p:spPr>
          <a:xfrm>
            <a:off x="594360" y="384048"/>
            <a:ext cx="4297680" cy="201168"/>
          </a:xfrm>
          <a:prstGeom prst="rect">
            <a:avLst/>
          </a:prstGeom>
          <a:noFill/>
          <a:ln/>
        </p:spPr>
        <p:txBody>
          <a:bodyPr wrap="square" lIns="0" tIns="0" rIns="0" bIns="0" rtlCol="0" anchor="ctr"/>
          <a:lstStyle/>
          <a:p>
            <a:pPr indent="0" marL="0">
              <a:buNone/>
            </a:pPr>
            <a:r>
              <a:rPr lang="en-US" sz="760" b="1" dirty="0">
                <a:solidFill>
                  <a:srgbClr val="D6A955"/>
                </a:solidFill>
              </a:rPr>
              <a:t>THE SOLUTION</a:t>
            </a:r>
            <a:endParaRPr lang="en-US" sz="760" dirty="0"/>
          </a:p>
        </p:txBody>
      </p:sp>
      <p:sp>
        <p:nvSpPr>
          <p:cNvPr id="5" name="Text 3"/>
          <p:cNvSpPr/>
          <p:nvPr/>
        </p:nvSpPr>
        <p:spPr>
          <a:xfrm>
            <a:off x="594360" y="658368"/>
            <a:ext cx="10241280" cy="512064"/>
          </a:xfrm>
          <a:prstGeom prst="rect">
            <a:avLst/>
          </a:prstGeom>
          <a:noFill/>
          <a:ln/>
        </p:spPr>
        <p:txBody>
          <a:bodyPr wrap="square" lIns="0" tIns="0" rIns="0" bIns="0" rtlCol="0" anchor="ctr">
            <a:normAutofit/>
          </a:bodyPr>
          <a:lstStyle/>
          <a:p>
            <a:pPr indent="0" marL="0">
              <a:buNone/>
            </a:pPr>
            <a:r>
              <a:rPr lang="en-US" sz="2600" b="1" dirty="0">
                <a:solidFill>
                  <a:srgbClr val="F8FAFC"/>
                </a:solidFill>
              </a:rPr>
              <a:t>One Ecosystem. Multiple Ways to Grow.</a:t>
            </a:r>
            <a:endParaRPr lang="en-US" sz="2600" dirty="0"/>
          </a:p>
        </p:txBody>
      </p:sp>
      <p:sp>
        <p:nvSpPr>
          <p:cNvPr id="6" name="Shape 4"/>
          <p:cNvSpPr/>
          <p:nvPr/>
        </p:nvSpPr>
        <p:spPr>
          <a:xfrm>
            <a:off x="777240" y="2011680"/>
            <a:ext cx="1463040" cy="914400"/>
          </a:xfrm>
          <a:prstGeom prst="roundRect">
            <a:avLst>
              <a:gd name="adj" fmla="val 12000"/>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7" name="Text 5"/>
          <p:cNvSpPr/>
          <p:nvPr/>
        </p:nvSpPr>
        <p:spPr>
          <a:xfrm>
            <a:off x="941832" y="2157984"/>
            <a:ext cx="1133856" cy="237744"/>
          </a:xfrm>
          <a:prstGeom prst="rect">
            <a:avLst/>
          </a:prstGeom>
          <a:noFill/>
          <a:ln/>
        </p:spPr>
        <p:txBody>
          <a:bodyPr wrap="square" lIns="0" tIns="0" rIns="0" bIns="0" rtlCol="0" anchor="ctr">
            <a:normAutofit/>
          </a:bodyPr>
          <a:lstStyle/>
          <a:p>
            <a:pPr indent="0" marL="0">
              <a:buNone/>
            </a:pPr>
            <a:r>
              <a:rPr lang="en-US" sz="1120" b="1" dirty="0">
                <a:solidFill>
                  <a:srgbClr val="F8FAFC"/>
                </a:solidFill>
              </a:rPr>
              <a:t>Learn</a:t>
            </a:r>
            <a:endParaRPr lang="en-US" sz="1120" dirty="0"/>
          </a:p>
        </p:txBody>
      </p:sp>
      <p:sp>
        <p:nvSpPr>
          <p:cNvPr id="8" name="Shape 6"/>
          <p:cNvSpPr/>
          <p:nvPr/>
        </p:nvSpPr>
        <p:spPr>
          <a:xfrm>
            <a:off x="941832" y="2450592"/>
            <a:ext cx="685800" cy="0"/>
          </a:xfrm>
          <a:prstGeom prst="line">
            <a:avLst/>
          </a:prstGeom>
          <a:noFill/>
          <a:ln w="12700">
            <a:solidFill>
              <a:srgbClr val="D6A955"/>
            </a:solidFill>
            <a:prstDash val="solid"/>
          </a:ln>
        </p:spPr>
      </p:sp>
      <p:sp>
        <p:nvSpPr>
          <p:cNvPr id="9" name="Shape 7"/>
          <p:cNvSpPr/>
          <p:nvPr/>
        </p:nvSpPr>
        <p:spPr>
          <a:xfrm>
            <a:off x="2258568" y="2468880"/>
            <a:ext cx="365760" cy="0"/>
          </a:xfrm>
          <a:prstGeom prst="line">
            <a:avLst/>
          </a:prstGeom>
          <a:noFill/>
          <a:ln w="15240">
            <a:solidFill>
              <a:srgbClr val="D6A955"/>
            </a:solidFill>
            <a:prstDash val="solid"/>
            <a:headEnd type="none"/>
            <a:tailEnd type="triangle"/>
          </a:ln>
        </p:spPr>
      </p:sp>
      <p:sp>
        <p:nvSpPr>
          <p:cNvPr id="10" name="Shape 8"/>
          <p:cNvSpPr/>
          <p:nvPr/>
        </p:nvSpPr>
        <p:spPr>
          <a:xfrm>
            <a:off x="2651760" y="2011680"/>
            <a:ext cx="1463040" cy="914400"/>
          </a:xfrm>
          <a:prstGeom prst="roundRect">
            <a:avLst>
              <a:gd name="adj" fmla="val 12000"/>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11" name="Text 9"/>
          <p:cNvSpPr/>
          <p:nvPr/>
        </p:nvSpPr>
        <p:spPr>
          <a:xfrm>
            <a:off x="2816352" y="2157984"/>
            <a:ext cx="1133856" cy="237744"/>
          </a:xfrm>
          <a:prstGeom prst="rect">
            <a:avLst/>
          </a:prstGeom>
          <a:noFill/>
          <a:ln/>
        </p:spPr>
        <p:txBody>
          <a:bodyPr wrap="square" lIns="0" tIns="0" rIns="0" bIns="0" rtlCol="0" anchor="ctr">
            <a:normAutofit/>
          </a:bodyPr>
          <a:lstStyle/>
          <a:p>
            <a:pPr indent="0" marL="0">
              <a:buNone/>
            </a:pPr>
            <a:r>
              <a:rPr lang="en-US" sz="1120" b="1" dirty="0">
                <a:solidFill>
                  <a:srgbClr val="F8FAFC"/>
                </a:solidFill>
              </a:rPr>
              <a:t>Practice</a:t>
            </a:r>
            <a:endParaRPr lang="en-US" sz="1120" dirty="0"/>
          </a:p>
        </p:txBody>
      </p:sp>
      <p:sp>
        <p:nvSpPr>
          <p:cNvPr id="12" name="Shape 10"/>
          <p:cNvSpPr/>
          <p:nvPr/>
        </p:nvSpPr>
        <p:spPr>
          <a:xfrm>
            <a:off x="2816352" y="2450592"/>
            <a:ext cx="685800" cy="0"/>
          </a:xfrm>
          <a:prstGeom prst="line">
            <a:avLst/>
          </a:prstGeom>
          <a:noFill/>
          <a:ln w="12700">
            <a:solidFill>
              <a:srgbClr val="38BDF8"/>
            </a:solidFill>
            <a:prstDash val="solid"/>
          </a:ln>
        </p:spPr>
      </p:sp>
      <p:sp>
        <p:nvSpPr>
          <p:cNvPr id="13" name="Shape 11"/>
          <p:cNvSpPr/>
          <p:nvPr/>
        </p:nvSpPr>
        <p:spPr>
          <a:xfrm>
            <a:off x="4133088" y="2468880"/>
            <a:ext cx="365760" cy="0"/>
          </a:xfrm>
          <a:prstGeom prst="line">
            <a:avLst/>
          </a:prstGeom>
          <a:noFill/>
          <a:ln w="15240">
            <a:solidFill>
              <a:srgbClr val="D6A955"/>
            </a:solidFill>
            <a:prstDash val="solid"/>
            <a:headEnd type="none"/>
            <a:tailEnd type="triangle"/>
          </a:ln>
        </p:spPr>
      </p:sp>
      <p:sp>
        <p:nvSpPr>
          <p:cNvPr id="14" name="Shape 12"/>
          <p:cNvSpPr/>
          <p:nvPr/>
        </p:nvSpPr>
        <p:spPr>
          <a:xfrm>
            <a:off x="4526280" y="2011680"/>
            <a:ext cx="1463040" cy="914400"/>
          </a:xfrm>
          <a:prstGeom prst="roundRect">
            <a:avLst>
              <a:gd name="adj" fmla="val 12000"/>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15" name="Text 13"/>
          <p:cNvSpPr/>
          <p:nvPr/>
        </p:nvSpPr>
        <p:spPr>
          <a:xfrm>
            <a:off x="4690872" y="2157984"/>
            <a:ext cx="1133856" cy="237744"/>
          </a:xfrm>
          <a:prstGeom prst="rect">
            <a:avLst/>
          </a:prstGeom>
          <a:noFill/>
          <a:ln/>
        </p:spPr>
        <p:txBody>
          <a:bodyPr wrap="square" lIns="0" tIns="0" rIns="0" bIns="0" rtlCol="0" anchor="ctr">
            <a:normAutofit/>
          </a:bodyPr>
          <a:lstStyle/>
          <a:p>
            <a:pPr indent="0" marL="0">
              <a:buNone/>
            </a:pPr>
            <a:r>
              <a:rPr lang="en-US" sz="1120" b="1" dirty="0">
                <a:solidFill>
                  <a:srgbClr val="F8FAFC"/>
                </a:solidFill>
              </a:rPr>
              <a:t>Business</a:t>
            </a:r>
            <a:endParaRPr lang="en-US" sz="1120" dirty="0"/>
          </a:p>
        </p:txBody>
      </p:sp>
      <p:sp>
        <p:nvSpPr>
          <p:cNvPr id="16" name="Shape 14"/>
          <p:cNvSpPr/>
          <p:nvPr/>
        </p:nvSpPr>
        <p:spPr>
          <a:xfrm>
            <a:off x="4690872" y="2450592"/>
            <a:ext cx="685800" cy="0"/>
          </a:xfrm>
          <a:prstGeom prst="line">
            <a:avLst/>
          </a:prstGeom>
          <a:noFill/>
          <a:ln w="12700">
            <a:solidFill>
              <a:srgbClr val="A78BFA"/>
            </a:solidFill>
            <a:prstDash val="solid"/>
          </a:ln>
        </p:spPr>
      </p:sp>
      <p:sp>
        <p:nvSpPr>
          <p:cNvPr id="17" name="Shape 15"/>
          <p:cNvSpPr/>
          <p:nvPr/>
        </p:nvSpPr>
        <p:spPr>
          <a:xfrm>
            <a:off x="6007608" y="2468880"/>
            <a:ext cx="365760" cy="0"/>
          </a:xfrm>
          <a:prstGeom prst="line">
            <a:avLst/>
          </a:prstGeom>
          <a:noFill/>
          <a:ln w="15240">
            <a:solidFill>
              <a:srgbClr val="D6A955"/>
            </a:solidFill>
            <a:prstDash val="solid"/>
            <a:headEnd type="none"/>
            <a:tailEnd type="triangle"/>
          </a:ln>
        </p:spPr>
      </p:sp>
      <p:sp>
        <p:nvSpPr>
          <p:cNvPr id="18" name="Shape 16"/>
          <p:cNvSpPr/>
          <p:nvPr/>
        </p:nvSpPr>
        <p:spPr>
          <a:xfrm>
            <a:off x="6400800" y="2011680"/>
            <a:ext cx="1463040" cy="914400"/>
          </a:xfrm>
          <a:prstGeom prst="roundRect">
            <a:avLst>
              <a:gd name="adj" fmla="val 12000"/>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19" name="Text 17"/>
          <p:cNvSpPr/>
          <p:nvPr/>
        </p:nvSpPr>
        <p:spPr>
          <a:xfrm>
            <a:off x="6565392" y="2157984"/>
            <a:ext cx="1133856" cy="237744"/>
          </a:xfrm>
          <a:prstGeom prst="rect">
            <a:avLst/>
          </a:prstGeom>
          <a:noFill/>
          <a:ln/>
        </p:spPr>
        <p:txBody>
          <a:bodyPr wrap="square" lIns="0" tIns="0" rIns="0" bIns="0" rtlCol="0" anchor="ctr">
            <a:normAutofit/>
          </a:bodyPr>
          <a:lstStyle/>
          <a:p>
            <a:pPr indent="0" marL="0">
              <a:buNone/>
            </a:pPr>
            <a:r>
              <a:rPr lang="en-US" sz="1120" b="1" dirty="0">
                <a:solidFill>
                  <a:srgbClr val="F8FAFC"/>
                </a:solidFill>
              </a:rPr>
              <a:t>Income</a:t>
            </a:r>
            <a:endParaRPr lang="en-US" sz="1120" dirty="0"/>
          </a:p>
        </p:txBody>
      </p:sp>
      <p:sp>
        <p:nvSpPr>
          <p:cNvPr id="20" name="Shape 18"/>
          <p:cNvSpPr/>
          <p:nvPr/>
        </p:nvSpPr>
        <p:spPr>
          <a:xfrm>
            <a:off x="6565392" y="2450592"/>
            <a:ext cx="685800" cy="0"/>
          </a:xfrm>
          <a:prstGeom prst="line">
            <a:avLst/>
          </a:prstGeom>
          <a:noFill/>
          <a:ln w="12700">
            <a:solidFill>
              <a:srgbClr val="22C55E"/>
            </a:solidFill>
            <a:prstDash val="solid"/>
          </a:ln>
        </p:spPr>
      </p:sp>
      <p:sp>
        <p:nvSpPr>
          <p:cNvPr id="21" name="Shape 19"/>
          <p:cNvSpPr/>
          <p:nvPr/>
        </p:nvSpPr>
        <p:spPr>
          <a:xfrm>
            <a:off x="7882128" y="2468880"/>
            <a:ext cx="365760" cy="0"/>
          </a:xfrm>
          <a:prstGeom prst="line">
            <a:avLst/>
          </a:prstGeom>
          <a:noFill/>
          <a:ln w="15240">
            <a:solidFill>
              <a:srgbClr val="D6A955"/>
            </a:solidFill>
            <a:prstDash val="solid"/>
            <a:headEnd type="none"/>
            <a:tailEnd type="triangle"/>
          </a:ln>
        </p:spPr>
      </p:sp>
      <p:sp>
        <p:nvSpPr>
          <p:cNvPr id="22" name="Shape 20"/>
          <p:cNvSpPr/>
          <p:nvPr/>
        </p:nvSpPr>
        <p:spPr>
          <a:xfrm>
            <a:off x="8275320" y="2011680"/>
            <a:ext cx="1463040" cy="914400"/>
          </a:xfrm>
          <a:prstGeom prst="roundRect">
            <a:avLst>
              <a:gd name="adj" fmla="val 12000"/>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23" name="Text 21"/>
          <p:cNvSpPr/>
          <p:nvPr/>
        </p:nvSpPr>
        <p:spPr>
          <a:xfrm>
            <a:off x="8439912" y="2157984"/>
            <a:ext cx="1133856" cy="237744"/>
          </a:xfrm>
          <a:prstGeom prst="rect">
            <a:avLst/>
          </a:prstGeom>
          <a:noFill/>
          <a:ln/>
        </p:spPr>
        <p:txBody>
          <a:bodyPr wrap="square" lIns="0" tIns="0" rIns="0" bIns="0" rtlCol="0" anchor="ctr">
            <a:normAutofit/>
          </a:bodyPr>
          <a:lstStyle/>
          <a:p>
            <a:pPr indent="0" marL="0">
              <a:buNone/>
            </a:pPr>
            <a:r>
              <a:rPr lang="en-US" sz="1120" b="1" dirty="0">
                <a:solidFill>
                  <a:srgbClr val="F8FAFC"/>
                </a:solidFill>
              </a:rPr>
              <a:t>Leadership</a:t>
            </a:r>
            <a:endParaRPr lang="en-US" sz="1120" dirty="0"/>
          </a:p>
        </p:txBody>
      </p:sp>
      <p:sp>
        <p:nvSpPr>
          <p:cNvPr id="24" name="Shape 22"/>
          <p:cNvSpPr/>
          <p:nvPr/>
        </p:nvSpPr>
        <p:spPr>
          <a:xfrm>
            <a:off x="8439912" y="2450592"/>
            <a:ext cx="685800" cy="0"/>
          </a:xfrm>
          <a:prstGeom prst="line">
            <a:avLst/>
          </a:prstGeom>
          <a:noFill/>
          <a:ln w="12700">
            <a:solidFill>
              <a:srgbClr val="F3C969"/>
            </a:solidFill>
            <a:prstDash val="solid"/>
          </a:ln>
        </p:spPr>
      </p:sp>
      <p:sp>
        <p:nvSpPr>
          <p:cNvPr id="25" name="Shape 23"/>
          <p:cNvSpPr/>
          <p:nvPr/>
        </p:nvSpPr>
        <p:spPr>
          <a:xfrm>
            <a:off x="9756648" y="2468880"/>
            <a:ext cx="365760" cy="0"/>
          </a:xfrm>
          <a:prstGeom prst="line">
            <a:avLst/>
          </a:prstGeom>
          <a:noFill/>
          <a:ln w="15240">
            <a:solidFill>
              <a:srgbClr val="D6A955"/>
            </a:solidFill>
            <a:prstDash val="solid"/>
            <a:headEnd type="none"/>
            <a:tailEnd type="triangle"/>
          </a:ln>
        </p:spPr>
      </p:sp>
      <p:sp>
        <p:nvSpPr>
          <p:cNvPr id="26" name="Shape 24"/>
          <p:cNvSpPr/>
          <p:nvPr/>
        </p:nvSpPr>
        <p:spPr>
          <a:xfrm>
            <a:off x="10149840" y="2011680"/>
            <a:ext cx="1463040" cy="914400"/>
          </a:xfrm>
          <a:prstGeom prst="roundRect">
            <a:avLst>
              <a:gd name="adj" fmla="val 12000"/>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27" name="Text 25"/>
          <p:cNvSpPr/>
          <p:nvPr/>
        </p:nvSpPr>
        <p:spPr>
          <a:xfrm>
            <a:off x="10314432" y="2157984"/>
            <a:ext cx="1133856" cy="237744"/>
          </a:xfrm>
          <a:prstGeom prst="rect">
            <a:avLst/>
          </a:prstGeom>
          <a:noFill/>
          <a:ln/>
        </p:spPr>
        <p:txBody>
          <a:bodyPr wrap="square" lIns="0" tIns="0" rIns="0" bIns="0" rtlCol="0" anchor="ctr">
            <a:normAutofit/>
          </a:bodyPr>
          <a:lstStyle/>
          <a:p>
            <a:pPr indent="0" marL="0">
              <a:buNone/>
            </a:pPr>
            <a:r>
              <a:rPr lang="en-US" sz="1120" b="1" dirty="0">
                <a:solidFill>
                  <a:srgbClr val="F8FAFC"/>
                </a:solidFill>
              </a:rPr>
              <a:t>Impact</a:t>
            </a:r>
            <a:endParaRPr lang="en-US" sz="1120" dirty="0"/>
          </a:p>
        </p:txBody>
      </p:sp>
      <p:sp>
        <p:nvSpPr>
          <p:cNvPr id="28" name="Shape 26"/>
          <p:cNvSpPr/>
          <p:nvPr/>
        </p:nvSpPr>
        <p:spPr>
          <a:xfrm>
            <a:off x="10314432" y="2450592"/>
            <a:ext cx="685800" cy="0"/>
          </a:xfrm>
          <a:prstGeom prst="line">
            <a:avLst/>
          </a:prstGeom>
          <a:noFill/>
          <a:ln w="12700">
            <a:solidFill>
              <a:srgbClr val="38BDF8"/>
            </a:solidFill>
            <a:prstDash val="solid"/>
          </a:ln>
        </p:spPr>
      </p:sp>
      <p:sp>
        <p:nvSpPr>
          <p:cNvPr id="29" name="Shape 27"/>
          <p:cNvSpPr/>
          <p:nvPr/>
        </p:nvSpPr>
        <p:spPr>
          <a:xfrm>
            <a:off x="1554480" y="3886200"/>
            <a:ext cx="9144000" cy="1097280"/>
          </a:xfrm>
          <a:prstGeom prst="roundRect">
            <a:avLst>
              <a:gd name="adj" fmla="val 11667"/>
            </a:avLst>
          </a:prstGeom>
          <a:solidFill>
            <a:srgbClr val="0F172A"/>
          </a:solidFill>
          <a:ln w="11430">
            <a:solidFill>
              <a:srgbClr val="D6A955">
                <a:alpha val="65000"/>
              </a:srgbClr>
            </a:solidFill>
            <a:prstDash val="solid"/>
          </a:ln>
        </p:spPr>
      </p:sp>
      <p:sp>
        <p:nvSpPr>
          <p:cNvPr id="30" name="Text 28"/>
          <p:cNvSpPr/>
          <p:nvPr/>
        </p:nvSpPr>
        <p:spPr>
          <a:xfrm>
            <a:off x="1828800" y="4142232"/>
            <a:ext cx="8595360" cy="685800"/>
          </a:xfrm>
          <a:prstGeom prst="rect">
            <a:avLst/>
          </a:prstGeom>
          <a:noFill/>
          <a:ln/>
        </p:spPr>
        <p:txBody>
          <a:bodyPr wrap="square" lIns="0" tIns="0" rIns="0" bIns="0" rtlCol="0" anchor="ctr">
            <a:normAutofit/>
          </a:bodyPr>
          <a:lstStyle/>
          <a:p>
            <a:pPr algn="ctr" indent="0" marL="0">
              <a:buNone/>
            </a:pPr>
            <a:r>
              <a:rPr lang="en-US" sz="1500" i="1" dirty="0">
                <a:solidFill>
                  <a:srgbClr val="F8FAFC"/>
                </a:solidFill>
              </a:rPr>
              <a:t>“Members do not just join a company. They enter a growth loop that keeps improving their skills, performance, leadership and contribution.”</a:t>
            </a:r>
            <a:endParaRPr lang="en-US" sz="1500" dirty="0"/>
          </a:p>
        </p:txBody>
      </p:sp>
      <p:sp>
        <p:nvSpPr>
          <p:cNvPr id="31" name="Text 29"/>
          <p:cNvSpPr/>
          <p:nvPr/>
        </p:nvSpPr>
        <p:spPr>
          <a:xfrm>
            <a:off x="594360" y="6144768"/>
            <a:ext cx="10698480" cy="219456"/>
          </a:xfrm>
          <a:prstGeom prst="rect">
            <a:avLst/>
          </a:prstGeom>
          <a:noFill/>
          <a:ln/>
        </p:spPr>
        <p:txBody>
          <a:bodyPr wrap="square" lIns="0" tIns="0" rIns="0" bIns="0" rtlCol="0" anchor="ctr">
            <a:normAutofit/>
          </a:bodyPr>
          <a:lstStyle/>
          <a:p>
            <a:pPr algn="ctr" indent="0" marL="0">
              <a:buNone/>
            </a:pPr>
            <a:r>
              <a:rPr lang="en-US" sz="820" dirty="0">
                <a:solidFill>
                  <a:srgbClr val="94A3B8"/>
                </a:solidFill>
              </a:rPr>
              <a:t>Learn → Practice → Business → Income → Leadership → Impact → Mentor Others</a:t>
            </a:r>
            <a:endParaRPr lang="en-US" sz="820" dirty="0"/>
          </a:p>
        </p:txBody>
      </p:sp>
      <p:sp>
        <p:nvSpPr>
          <p:cNvPr id="25" name="Slide Number Placeholder 0"/>
          <p:cNvSpPr>
            <a:spLocks noGrp="1"/>
          </p:cNvSpPr>
          <p:nvPr>
            <p:ph type="sldNum" sz="quarter" idx="4294967295"/>
          </p:nvPr>
        </p:nvSpPr>
        <p:spPr>
          <a:xfrm>
            <a:off x="11521440" y="6510528"/>
            <a:ext cx="800000" cy="300000"/>
          </a:xfrm>
          <a:prstGeom prst="rect">
            <a:avLst/>
          </a:prstGeom>
          <a:extLst>
            <a:ext uri="{C572A759-6A51-4108-AA02-DFA0A04FC94B}">
              <ma14:wrappingTextBoxFlag xmlns:ma14="http://schemas.microsoft.com/office/mac/drawingml/2011/main" val="0"/>
            </a:ext>
          </a:extLst>
        </p:spPr>
        <p:txBody>
          <a:bodyPr/>
          <a:lstStyle>
            <a:lvl1pPr>
              <a:defRPr sz="700">
                <a:solidFill>
                  <a:srgbClr val="D6A955"/>
                </a:solidFill>
              </a:defRPr>
            </a:lvl1pPr>
          </a:lstStyle>
          <a:p>
            <a:pPr algn="l"/>
            <a:fld id="{F7021451-1387-4CA6-816F-3879F97B5CBC}" type="slidenum">
              <a:rPr b="0" lang="en-US"/>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020"/>
        </a:solidFill>
      </p:bgPr>
    </p:bg>
    <p:spTree>
      <p:nvGrpSpPr>
        <p:cNvPr id="1" name=""/>
        <p:cNvGrpSpPr/>
        <p:nvPr/>
      </p:nvGrpSpPr>
      <p:grpSpPr>
        <a:xfrm>
          <a:off x="0" y="0"/>
          <a:ext cx="0" cy="0"/>
          <a:chOff x="0" y="0"/>
          <a:chExt cx="0" cy="0"/>
        </a:xfrm>
      </p:grpSpPr>
      <p:sp>
        <p:nvSpPr>
          <p:cNvPr id="2" name="Shape 0"/>
          <p:cNvSpPr/>
          <p:nvPr/>
        </p:nvSpPr>
        <p:spPr>
          <a:xfrm>
            <a:off x="10287000" y="182880"/>
            <a:ext cx="1188720" cy="73152"/>
          </a:xfrm>
          <a:prstGeom prst="rect">
            <a:avLst/>
          </a:prstGeom>
          <a:solidFill>
            <a:srgbClr val="D6A955">
              <a:alpha val="90000"/>
            </a:srgbClr>
          </a:solidFill>
          <a:ln w="12700">
            <a:solidFill>
              <a:srgbClr val="D6A955">
                <a:alpha val="0"/>
              </a:srgbClr>
            </a:solidFill>
            <a:prstDash val="solid"/>
          </a:ln>
        </p:spPr>
      </p:sp>
      <p:sp>
        <p:nvSpPr>
          <p:cNvPr id="3" name="Shape 1"/>
          <p:cNvSpPr/>
          <p:nvPr/>
        </p:nvSpPr>
        <p:spPr>
          <a:xfrm>
            <a:off x="685800" y="5989320"/>
            <a:ext cx="1188720" cy="73152"/>
          </a:xfrm>
          <a:prstGeom prst="rect">
            <a:avLst/>
          </a:prstGeom>
          <a:solidFill>
            <a:srgbClr val="334155">
              <a:alpha val="90000"/>
            </a:srgbClr>
          </a:solidFill>
          <a:ln w="12700">
            <a:solidFill>
              <a:srgbClr val="334155">
                <a:alpha val="0"/>
              </a:srgbClr>
            </a:solidFill>
            <a:prstDash val="solid"/>
          </a:ln>
        </p:spPr>
      </p:sp>
      <p:sp>
        <p:nvSpPr>
          <p:cNvPr id="4" name="Text 2"/>
          <p:cNvSpPr/>
          <p:nvPr/>
        </p:nvSpPr>
        <p:spPr>
          <a:xfrm>
            <a:off x="594360" y="384048"/>
            <a:ext cx="4297680" cy="201168"/>
          </a:xfrm>
          <a:prstGeom prst="rect">
            <a:avLst/>
          </a:prstGeom>
          <a:noFill/>
          <a:ln/>
        </p:spPr>
        <p:txBody>
          <a:bodyPr wrap="square" lIns="0" tIns="0" rIns="0" bIns="0" rtlCol="0" anchor="ctr"/>
          <a:lstStyle/>
          <a:p>
            <a:pPr indent="0" marL="0">
              <a:buNone/>
            </a:pPr>
            <a:r>
              <a:rPr lang="en-US" sz="760" b="1" dirty="0">
                <a:solidFill>
                  <a:srgbClr val="D6A955"/>
                </a:solidFill>
              </a:rPr>
              <a:t>10+ VERTICALS UNDER ONE OPERATING SYSTEM</a:t>
            </a:r>
            <a:endParaRPr lang="en-US" sz="760" dirty="0"/>
          </a:p>
        </p:txBody>
      </p:sp>
      <p:sp>
        <p:nvSpPr>
          <p:cNvPr id="5" name="Text 3"/>
          <p:cNvSpPr/>
          <p:nvPr/>
        </p:nvSpPr>
        <p:spPr>
          <a:xfrm>
            <a:off x="594360" y="658368"/>
            <a:ext cx="10241280" cy="512064"/>
          </a:xfrm>
          <a:prstGeom prst="rect">
            <a:avLst/>
          </a:prstGeom>
          <a:noFill/>
          <a:ln/>
        </p:spPr>
        <p:txBody>
          <a:bodyPr wrap="square" lIns="0" tIns="0" rIns="0" bIns="0" rtlCol="0" anchor="ctr">
            <a:normAutofit/>
          </a:bodyPr>
          <a:lstStyle/>
          <a:p>
            <a:pPr indent="0" marL="0">
              <a:buNone/>
            </a:pPr>
            <a:r>
              <a:rPr lang="en-US" sz="2600" b="1" dirty="0">
                <a:solidFill>
                  <a:srgbClr val="F8FAFC"/>
                </a:solidFill>
              </a:rPr>
              <a:t>Ecosystem Map</a:t>
            </a:r>
            <a:endParaRPr lang="en-US" sz="2600" dirty="0"/>
          </a:p>
        </p:txBody>
      </p:sp>
      <p:sp>
        <p:nvSpPr>
          <p:cNvPr id="6" name="Shape 4"/>
          <p:cNvSpPr/>
          <p:nvPr/>
        </p:nvSpPr>
        <p:spPr>
          <a:xfrm>
            <a:off x="4709160" y="2423160"/>
            <a:ext cx="2743200" cy="1371600"/>
          </a:xfrm>
          <a:prstGeom prst="ellipse">
            <a:avLst/>
          </a:prstGeom>
          <a:solidFill>
            <a:srgbClr val="D6A955"/>
          </a:solidFill>
          <a:ln w="12700">
            <a:solidFill>
              <a:srgbClr val="D6A955"/>
            </a:solidFill>
            <a:prstDash val="solid"/>
          </a:ln>
        </p:spPr>
      </p:sp>
      <p:sp>
        <p:nvSpPr>
          <p:cNvPr id="7" name="Text 5"/>
          <p:cNvSpPr/>
          <p:nvPr/>
        </p:nvSpPr>
        <p:spPr>
          <a:xfrm>
            <a:off x="4846320" y="2770632"/>
            <a:ext cx="2468880" cy="457200"/>
          </a:xfrm>
          <a:prstGeom prst="rect">
            <a:avLst/>
          </a:prstGeom>
          <a:noFill/>
          <a:ln/>
        </p:spPr>
        <p:txBody>
          <a:bodyPr wrap="square" lIns="0" tIns="0" rIns="0" bIns="0" rtlCol="0" anchor="ctr">
            <a:normAutofit/>
          </a:bodyPr>
          <a:lstStyle/>
          <a:p>
            <a:pPr algn="ctr" indent="0" marL="0">
              <a:buNone/>
            </a:pPr>
            <a:r>
              <a:rPr lang="en-US" sz="1600" b="1" dirty="0">
                <a:solidFill>
                  <a:srgbClr val="0B1020"/>
                </a:solidFill>
              </a:rPr>
              <a:t>AI CORE</a:t>
            </a:r>
            <a:endParaRPr lang="en-US" sz="1600" dirty="0"/>
          </a:p>
          <a:p>
            <a:pPr algn="ctr" indent="0" marL="0">
              <a:buNone/>
            </a:pPr>
            <a:r>
              <a:rPr lang="en-US" sz="1600" b="1" dirty="0">
                <a:solidFill>
                  <a:srgbClr val="0B1020"/>
                </a:solidFill>
              </a:rPr>
              <a:t>Earnifyy OS</a:t>
            </a:r>
            <a:endParaRPr lang="en-US" sz="1600" dirty="0"/>
          </a:p>
        </p:txBody>
      </p:sp>
      <p:sp>
        <p:nvSpPr>
          <p:cNvPr id="8" name="Shape 6"/>
          <p:cNvSpPr/>
          <p:nvPr/>
        </p:nvSpPr>
        <p:spPr>
          <a:xfrm>
            <a:off x="731520" y="1600200"/>
            <a:ext cx="1828800" cy="347472"/>
          </a:xfrm>
          <a:prstGeom prst="roundRect">
            <a:avLst>
              <a:gd name="adj" fmla="val 36842"/>
            </a:avLst>
          </a:prstGeom>
          <a:solidFill>
            <a:srgbClr val="1E293B"/>
          </a:solidFill>
          <a:ln w="6350">
            <a:solidFill>
              <a:srgbClr val="D6A955">
                <a:alpha val="45000"/>
              </a:srgbClr>
            </a:solidFill>
            <a:prstDash val="solid"/>
          </a:ln>
        </p:spPr>
      </p:sp>
      <p:sp>
        <p:nvSpPr>
          <p:cNvPr id="9" name="Text 7"/>
          <p:cNvSpPr/>
          <p:nvPr/>
        </p:nvSpPr>
        <p:spPr>
          <a:xfrm>
            <a:off x="804672" y="1682496"/>
            <a:ext cx="1682496" cy="146304"/>
          </a:xfrm>
          <a:prstGeom prst="rect">
            <a:avLst/>
          </a:prstGeom>
          <a:noFill/>
          <a:ln/>
        </p:spPr>
        <p:txBody>
          <a:bodyPr wrap="square" lIns="0" tIns="0" rIns="0" bIns="0" rtlCol="0" anchor="ctr">
            <a:normAutofit/>
          </a:bodyPr>
          <a:lstStyle/>
          <a:p>
            <a:pPr algn="ctr" indent="0" marL="0">
              <a:buNone/>
            </a:pPr>
            <a:r>
              <a:rPr lang="en-US" sz="720" b="1" dirty="0">
                <a:solidFill>
                  <a:srgbClr val="F8FAFC"/>
                </a:solidFill>
              </a:rPr>
              <a:t>Real Estate</a:t>
            </a:r>
            <a:endParaRPr lang="en-US" sz="720" dirty="0"/>
          </a:p>
        </p:txBody>
      </p:sp>
      <p:sp>
        <p:nvSpPr>
          <p:cNvPr id="10" name="Shape 8"/>
          <p:cNvSpPr/>
          <p:nvPr/>
        </p:nvSpPr>
        <p:spPr>
          <a:xfrm>
            <a:off x="2743200" y="1463040"/>
            <a:ext cx="1828800" cy="347472"/>
          </a:xfrm>
          <a:prstGeom prst="roundRect">
            <a:avLst>
              <a:gd name="adj" fmla="val 36842"/>
            </a:avLst>
          </a:prstGeom>
          <a:solidFill>
            <a:srgbClr val="1E293B"/>
          </a:solidFill>
          <a:ln w="6350">
            <a:solidFill>
              <a:srgbClr val="D6A955">
                <a:alpha val="45000"/>
              </a:srgbClr>
            </a:solidFill>
            <a:prstDash val="solid"/>
          </a:ln>
        </p:spPr>
      </p:sp>
      <p:sp>
        <p:nvSpPr>
          <p:cNvPr id="11" name="Text 9"/>
          <p:cNvSpPr/>
          <p:nvPr/>
        </p:nvSpPr>
        <p:spPr>
          <a:xfrm>
            <a:off x="2816352" y="1545336"/>
            <a:ext cx="1682496" cy="146304"/>
          </a:xfrm>
          <a:prstGeom prst="rect">
            <a:avLst/>
          </a:prstGeom>
          <a:noFill/>
          <a:ln/>
        </p:spPr>
        <p:txBody>
          <a:bodyPr wrap="square" lIns="0" tIns="0" rIns="0" bIns="0" rtlCol="0" anchor="ctr">
            <a:normAutofit/>
          </a:bodyPr>
          <a:lstStyle/>
          <a:p>
            <a:pPr algn="ctr" indent="0" marL="0">
              <a:buNone/>
            </a:pPr>
            <a:r>
              <a:rPr lang="en-US" sz="720" b="1" dirty="0">
                <a:solidFill>
                  <a:srgbClr val="F8FAFC"/>
                </a:solidFill>
              </a:rPr>
              <a:t>Finance</a:t>
            </a:r>
            <a:endParaRPr lang="en-US" sz="720" dirty="0"/>
          </a:p>
        </p:txBody>
      </p:sp>
      <p:sp>
        <p:nvSpPr>
          <p:cNvPr id="12" name="Shape 10"/>
          <p:cNvSpPr/>
          <p:nvPr/>
        </p:nvSpPr>
        <p:spPr>
          <a:xfrm>
            <a:off x="4846320" y="1325880"/>
            <a:ext cx="1828800" cy="347472"/>
          </a:xfrm>
          <a:prstGeom prst="roundRect">
            <a:avLst>
              <a:gd name="adj" fmla="val 36842"/>
            </a:avLst>
          </a:prstGeom>
          <a:solidFill>
            <a:srgbClr val="1E293B"/>
          </a:solidFill>
          <a:ln w="6350">
            <a:solidFill>
              <a:srgbClr val="D6A955">
                <a:alpha val="45000"/>
              </a:srgbClr>
            </a:solidFill>
            <a:prstDash val="solid"/>
          </a:ln>
        </p:spPr>
      </p:sp>
      <p:sp>
        <p:nvSpPr>
          <p:cNvPr id="13" name="Text 11"/>
          <p:cNvSpPr/>
          <p:nvPr/>
        </p:nvSpPr>
        <p:spPr>
          <a:xfrm>
            <a:off x="4919472" y="1408176"/>
            <a:ext cx="1682496" cy="146304"/>
          </a:xfrm>
          <a:prstGeom prst="rect">
            <a:avLst/>
          </a:prstGeom>
          <a:noFill/>
          <a:ln/>
        </p:spPr>
        <p:txBody>
          <a:bodyPr wrap="square" lIns="0" tIns="0" rIns="0" bIns="0" rtlCol="0" anchor="ctr">
            <a:normAutofit/>
          </a:bodyPr>
          <a:lstStyle/>
          <a:p>
            <a:pPr algn="ctr" indent="0" marL="0">
              <a:buNone/>
            </a:pPr>
            <a:r>
              <a:rPr lang="en-US" sz="720" b="1" dirty="0">
                <a:solidFill>
                  <a:srgbClr val="F8FAFC"/>
                </a:solidFill>
              </a:rPr>
              <a:t>Export</a:t>
            </a:r>
            <a:endParaRPr lang="en-US" sz="720" dirty="0"/>
          </a:p>
        </p:txBody>
      </p:sp>
      <p:sp>
        <p:nvSpPr>
          <p:cNvPr id="14" name="Shape 12"/>
          <p:cNvSpPr/>
          <p:nvPr/>
        </p:nvSpPr>
        <p:spPr>
          <a:xfrm>
            <a:off x="7132320" y="1463040"/>
            <a:ext cx="1828800" cy="347472"/>
          </a:xfrm>
          <a:prstGeom prst="roundRect">
            <a:avLst>
              <a:gd name="adj" fmla="val 36842"/>
            </a:avLst>
          </a:prstGeom>
          <a:solidFill>
            <a:srgbClr val="1E293B"/>
          </a:solidFill>
          <a:ln w="6350">
            <a:solidFill>
              <a:srgbClr val="D6A955">
                <a:alpha val="45000"/>
              </a:srgbClr>
            </a:solidFill>
            <a:prstDash val="solid"/>
          </a:ln>
        </p:spPr>
      </p:sp>
      <p:sp>
        <p:nvSpPr>
          <p:cNvPr id="15" name="Text 13"/>
          <p:cNvSpPr/>
          <p:nvPr/>
        </p:nvSpPr>
        <p:spPr>
          <a:xfrm>
            <a:off x="7205472" y="1545336"/>
            <a:ext cx="1682496" cy="146304"/>
          </a:xfrm>
          <a:prstGeom prst="rect">
            <a:avLst/>
          </a:prstGeom>
          <a:noFill/>
          <a:ln/>
        </p:spPr>
        <p:txBody>
          <a:bodyPr wrap="square" lIns="0" tIns="0" rIns="0" bIns="0" rtlCol="0" anchor="ctr">
            <a:normAutofit/>
          </a:bodyPr>
          <a:lstStyle/>
          <a:p>
            <a:pPr algn="ctr" indent="0" marL="0">
              <a:buNone/>
            </a:pPr>
            <a:r>
              <a:rPr lang="en-US" sz="720" b="1" dirty="0">
                <a:solidFill>
                  <a:srgbClr val="F8FAFC"/>
                </a:solidFill>
              </a:rPr>
              <a:t>Academy</a:t>
            </a:r>
            <a:endParaRPr lang="en-US" sz="720" dirty="0"/>
          </a:p>
        </p:txBody>
      </p:sp>
      <p:sp>
        <p:nvSpPr>
          <p:cNvPr id="16" name="Shape 14"/>
          <p:cNvSpPr/>
          <p:nvPr/>
        </p:nvSpPr>
        <p:spPr>
          <a:xfrm>
            <a:off x="9144000" y="1600200"/>
            <a:ext cx="1828800" cy="347472"/>
          </a:xfrm>
          <a:prstGeom prst="roundRect">
            <a:avLst>
              <a:gd name="adj" fmla="val 36842"/>
            </a:avLst>
          </a:prstGeom>
          <a:solidFill>
            <a:srgbClr val="1E293B"/>
          </a:solidFill>
          <a:ln w="6350">
            <a:solidFill>
              <a:srgbClr val="D6A955">
                <a:alpha val="45000"/>
              </a:srgbClr>
            </a:solidFill>
            <a:prstDash val="solid"/>
          </a:ln>
        </p:spPr>
      </p:sp>
      <p:sp>
        <p:nvSpPr>
          <p:cNvPr id="17" name="Text 15"/>
          <p:cNvSpPr/>
          <p:nvPr/>
        </p:nvSpPr>
        <p:spPr>
          <a:xfrm>
            <a:off x="9217152" y="1682496"/>
            <a:ext cx="1682496" cy="146304"/>
          </a:xfrm>
          <a:prstGeom prst="rect">
            <a:avLst/>
          </a:prstGeom>
          <a:noFill/>
          <a:ln/>
        </p:spPr>
        <p:txBody>
          <a:bodyPr wrap="square" lIns="0" tIns="0" rIns="0" bIns="0" rtlCol="0" anchor="ctr">
            <a:normAutofit/>
          </a:bodyPr>
          <a:lstStyle/>
          <a:p>
            <a:pPr algn="ctr" indent="0" marL="0">
              <a:buNone/>
            </a:pPr>
            <a:r>
              <a:rPr lang="en-US" sz="720" b="1" dirty="0">
                <a:solidFill>
                  <a:srgbClr val="F8FAFC"/>
                </a:solidFill>
              </a:rPr>
              <a:t>Publishing</a:t>
            </a:r>
            <a:endParaRPr lang="en-US" sz="720" dirty="0"/>
          </a:p>
        </p:txBody>
      </p:sp>
      <p:sp>
        <p:nvSpPr>
          <p:cNvPr id="18" name="Shape 16"/>
          <p:cNvSpPr/>
          <p:nvPr/>
        </p:nvSpPr>
        <p:spPr>
          <a:xfrm>
            <a:off x="731520" y="4663440"/>
            <a:ext cx="1828800" cy="347472"/>
          </a:xfrm>
          <a:prstGeom prst="roundRect">
            <a:avLst>
              <a:gd name="adj" fmla="val 36842"/>
            </a:avLst>
          </a:prstGeom>
          <a:solidFill>
            <a:srgbClr val="1E293B"/>
          </a:solidFill>
          <a:ln w="6350">
            <a:solidFill>
              <a:srgbClr val="D6A955">
                <a:alpha val="45000"/>
              </a:srgbClr>
            </a:solidFill>
            <a:prstDash val="solid"/>
          </a:ln>
        </p:spPr>
      </p:sp>
      <p:sp>
        <p:nvSpPr>
          <p:cNvPr id="19" name="Text 17"/>
          <p:cNvSpPr/>
          <p:nvPr/>
        </p:nvSpPr>
        <p:spPr>
          <a:xfrm>
            <a:off x="804672" y="4745736"/>
            <a:ext cx="1682496" cy="146304"/>
          </a:xfrm>
          <a:prstGeom prst="rect">
            <a:avLst/>
          </a:prstGeom>
          <a:noFill/>
          <a:ln/>
        </p:spPr>
        <p:txBody>
          <a:bodyPr wrap="square" lIns="0" tIns="0" rIns="0" bIns="0" rtlCol="0" anchor="ctr">
            <a:normAutofit/>
          </a:bodyPr>
          <a:lstStyle/>
          <a:p>
            <a:pPr algn="ctr" indent="0" marL="0">
              <a:buNone/>
            </a:pPr>
            <a:r>
              <a:rPr lang="en-US" sz="720" b="1" dirty="0">
                <a:solidFill>
                  <a:srgbClr val="F8FAFC"/>
                </a:solidFill>
              </a:rPr>
              <a:t>Events</a:t>
            </a:r>
            <a:endParaRPr lang="en-US" sz="720" dirty="0"/>
          </a:p>
        </p:txBody>
      </p:sp>
      <p:sp>
        <p:nvSpPr>
          <p:cNvPr id="20" name="Shape 18"/>
          <p:cNvSpPr/>
          <p:nvPr/>
        </p:nvSpPr>
        <p:spPr>
          <a:xfrm>
            <a:off x="2743200" y="4800600"/>
            <a:ext cx="1828800" cy="347472"/>
          </a:xfrm>
          <a:prstGeom prst="roundRect">
            <a:avLst>
              <a:gd name="adj" fmla="val 36842"/>
            </a:avLst>
          </a:prstGeom>
          <a:solidFill>
            <a:srgbClr val="1E293B"/>
          </a:solidFill>
          <a:ln w="6350">
            <a:solidFill>
              <a:srgbClr val="D6A955">
                <a:alpha val="45000"/>
              </a:srgbClr>
            </a:solidFill>
            <a:prstDash val="solid"/>
          </a:ln>
        </p:spPr>
      </p:sp>
      <p:sp>
        <p:nvSpPr>
          <p:cNvPr id="21" name="Text 19"/>
          <p:cNvSpPr/>
          <p:nvPr/>
        </p:nvSpPr>
        <p:spPr>
          <a:xfrm>
            <a:off x="2816352" y="4882896"/>
            <a:ext cx="1682496" cy="146304"/>
          </a:xfrm>
          <a:prstGeom prst="rect">
            <a:avLst/>
          </a:prstGeom>
          <a:noFill/>
          <a:ln/>
        </p:spPr>
        <p:txBody>
          <a:bodyPr wrap="square" lIns="0" tIns="0" rIns="0" bIns="0" rtlCol="0" anchor="ctr">
            <a:normAutofit/>
          </a:bodyPr>
          <a:lstStyle/>
          <a:p>
            <a:pPr algn="ctr" indent="0" marL="0">
              <a:buNone/>
            </a:pPr>
            <a:r>
              <a:rPr lang="en-US" sz="720" b="1" dirty="0">
                <a:solidFill>
                  <a:srgbClr val="F8FAFC"/>
                </a:solidFill>
              </a:rPr>
              <a:t>Film</a:t>
            </a:r>
            <a:endParaRPr lang="en-US" sz="720" dirty="0"/>
          </a:p>
        </p:txBody>
      </p:sp>
      <p:sp>
        <p:nvSpPr>
          <p:cNvPr id="22" name="Shape 20"/>
          <p:cNvSpPr/>
          <p:nvPr/>
        </p:nvSpPr>
        <p:spPr>
          <a:xfrm>
            <a:off x="4846320" y="4937760"/>
            <a:ext cx="1828800" cy="347472"/>
          </a:xfrm>
          <a:prstGeom prst="roundRect">
            <a:avLst>
              <a:gd name="adj" fmla="val 36842"/>
            </a:avLst>
          </a:prstGeom>
          <a:solidFill>
            <a:srgbClr val="1E293B"/>
          </a:solidFill>
          <a:ln w="6350">
            <a:solidFill>
              <a:srgbClr val="D6A955">
                <a:alpha val="45000"/>
              </a:srgbClr>
            </a:solidFill>
            <a:prstDash val="solid"/>
          </a:ln>
        </p:spPr>
      </p:sp>
      <p:sp>
        <p:nvSpPr>
          <p:cNvPr id="23" name="Text 21"/>
          <p:cNvSpPr/>
          <p:nvPr/>
        </p:nvSpPr>
        <p:spPr>
          <a:xfrm>
            <a:off x="4919472" y="5020056"/>
            <a:ext cx="1682496" cy="146304"/>
          </a:xfrm>
          <a:prstGeom prst="rect">
            <a:avLst/>
          </a:prstGeom>
          <a:noFill/>
          <a:ln/>
        </p:spPr>
        <p:txBody>
          <a:bodyPr wrap="square" lIns="0" tIns="0" rIns="0" bIns="0" rtlCol="0" anchor="ctr">
            <a:normAutofit/>
          </a:bodyPr>
          <a:lstStyle/>
          <a:p>
            <a:pPr algn="ctr" indent="0" marL="0">
              <a:buNone/>
            </a:pPr>
            <a:r>
              <a:rPr lang="en-US" sz="720" b="1" dirty="0">
                <a:solidFill>
                  <a:srgbClr val="F8FAFC"/>
                </a:solidFill>
              </a:rPr>
              <a:t>FMCG</a:t>
            </a:r>
            <a:endParaRPr lang="en-US" sz="720" dirty="0"/>
          </a:p>
        </p:txBody>
      </p:sp>
      <p:sp>
        <p:nvSpPr>
          <p:cNvPr id="24" name="Shape 22"/>
          <p:cNvSpPr/>
          <p:nvPr/>
        </p:nvSpPr>
        <p:spPr>
          <a:xfrm>
            <a:off x="7132320" y="4800600"/>
            <a:ext cx="1828800" cy="347472"/>
          </a:xfrm>
          <a:prstGeom prst="roundRect">
            <a:avLst>
              <a:gd name="adj" fmla="val 36842"/>
            </a:avLst>
          </a:prstGeom>
          <a:solidFill>
            <a:srgbClr val="1E293B"/>
          </a:solidFill>
          <a:ln w="6350">
            <a:solidFill>
              <a:srgbClr val="D6A955">
                <a:alpha val="45000"/>
              </a:srgbClr>
            </a:solidFill>
            <a:prstDash val="solid"/>
          </a:ln>
        </p:spPr>
      </p:sp>
      <p:sp>
        <p:nvSpPr>
          <p:cNvPr id="25" name="Text 23"/>
          <p:cNvSpPr/>
          <p:nvPr/>
        </p:nvSpPr>
        <p:spPr>
          <a:xfrm>
            <a:off x="7205472" y="4882896"/>
            <a:ext cx="1682496" cy="146304"/>
          </a:xfrm>
          <a:prstGeom prst="rect">
            <a:avLst/>
          </a:prstGeom>
          <a:noFill/>
          <a:ln/>
        </p:spPr>
        <p:txBody>
          <a:bodyPr wrap="square" lIns="0" tIns="0" rIns="0" bIns="0" rtlCol="0" anchor="ctr">
            <a:normAutofit/>
          </a:bodyPr>
          <a:lstStyle/>
          <a:p>
            <a:pPr algn="ctr" indent="0" marL="0">
              <a:buNone/>
            </a:pPr>
            <a:r>
              <a:rPr lang="en-US" sz="720" b="1" dirty="0">
                <a:solidFill>
                  <a:srgbClr val="F8FAFC"/>
                </a:solidFill>
              </a:rPr>
              <a:t>Water</a:t>
            </a:r>
            <a:endParaRPr lang="en-US" sz="720" dirty="0"/>
          </a:p>
        </p:txBody>
      </p:sp>
      <p:sp>
        <p:nvSpPr>
          <p:cNvPr id="26" name="Shape 24"/>
          <p:cNvSpPr/>
          <p:nvPr/>
        </p:nvSpPr>
        <p:spPr>
          <a:xfrm>
            <a:off x="9144000" y="4663440"/>
            <a:ext cx="1828800" cy="347472"/>
          </a:xfrm>
          <a:prstGeom prst="roundRect">
            <a:avLst>
              <a:gd name="adj" fmla="val 36842"/>
            </a:avLst>
          </a:prstGeom>
          <a:solidFill>
            <a:srgbClr val="1E293B"/>
          </a:solidFill>
          <a:ln w="6350">
            <a:solidFill>
              <a:srgbClr val="D6A955">
                <a:alpha val="45000"/>
              </a:srgbClr>
            </a:solidFill>
            <a:prstDash val="solid"/>
          </a:ln>
        </p:spPr>
      </p:sp>
      <p:sp>
        <p:nvSpPr>
          <p:cNvPr id="27" name="Text 25"/>
          <p:cNvSpPr/>
          <p:nvPr/>
        </p:nvSpPr>
        <p:spPr>
          <a:xfrm>
            <a:off x="9217152" y="4745736"/>
            <a:ext cx="1682496" cy="146304"/>
          </a:xfrm>
          <a:prstGeom prst="rect">
            <a:avLst/>
          </a:prstGeom>
          <a:noFill/>
          <a:ln/>
        </p:spPr>
        <p:txBody>
          <a:bodyPr wrap="square" lIns="0" tIns="0" rIns="0" bIns="0" rtlCol="0" anchor="ctr">
            <a:normAutofit/>
          </a:bodyPr>
          <a:lstStyle/>
          <a:p>
            <a:pPr algn="ctr" indent="0" marL="0">
              <a:buNone/>
            </a:pPr>
            <a:r>
              <a:rPr lang="en-US" sz="720" b="1" dirty="0">
                <a:solidFill>
                  <a:srgbClr val="F8FAFC"/>
                </a:solidFill>
              </a:rPr>
              <a:t>Hospitality</a:t>
            </a:r>
            <a:endParaRPr lang="en-US" sz="720" dirty="0"/>
          </a:p>
        </p:txBody>
      </p:sp>
      <p:sp>
        <p:nvSpPr>
          <p:cNvPr id="28" name="Shape 26"/>
          <p:cNvSpPr/>
          <p:nvPr/>
        </p:nvSpPr>
        <p:spPr>
          <a:xfrm>
            <a:off x="1554480" y="3246120"/>
            <a:ext cx="1828800" cy="347472"/>
          </a:xfrm>
          <a:prstGeom prst="roundRect">
            <a:avLst>
              <a:gd name="adj" fmla="val 36842"/>
            </a:avLst>
          </a:prstGeom>
          <a:solidFill>
            <a:srgbClr val="1E293B"/>
          </a:solidFill>
          <a:ln w="6350">
            <a:solidFill>
              <a:srgbClr val="D6A955">
                <a:alpha val="45000"/>
              </a:srgbClr>
            </a:solidFill>
            <a:prstDash val="solid"/>
          </a:ln>
        </p:spPr>
      </p:sp>
      <p:sp>
        <p:nvSpPr>
          <p:cNvPr id="29" name="Text 27"/>
          <p:cNvSpPr/>
          <p:nvPr/>
        </p:nvSpPr>
        <p:spPr>
          <a:xfrm>
            <a:off x="1627632" y="3328416"/>
            <a:ext cx="1682496" cy="146304"/>
          </a:xfrm>
          <a:prstGeom prst="rect">
            <a:avLst/>
          </a:prstGeom>
          <a:noFill/>
          <a:ln/>
        </p:spPr>
        <p:txBody>
          <a:bodyPr wrap="square" lIns="0" tIns="0" rIns="0" bIns="0" rtlCol="0" anchor="ctr">
            <a:normAutofit/>
          </a:bodyPr>
          <a:lstStyle/>
          <a:p>
            <a:pPr algn="ctr" indent="0" marL="0">
              <a:buNone/>
            </a:pPr>
            <a:r>
              <a:rPr lang="en-US" sz="720" b="1" dirty="0">
                <a:solidFill>
                  <a:srgbClr val="F8FAFC"/>
                </a:solidFill>
              </a:rPr>
              <a:t>Mobility</a:t>
            </a:r>
            <a:endParaRPr lang="en-US" sz="720" dirty="0"/>
          </a:p>
        </p:txBody>
      </p:sp>
      <p:sp>
        <p:nvSpPr>
          <p:cNvPr id="30" name="Shape 28"/>
          <p:cNvSpPr/>
          <p:nvPr/>
        </p:nvSpPr>
        <p:spPr>
          <a:xfrm>
            <a:off x="8321040" y="3246120"/>
            <a:ext cx="1828800" cy="347472"/>
          </a:xfrm>
          <a:prstGeom prst="roundRect">
            <a:avLst>
              <a:gd name="adj" fmla="val 36842"/>
            </a:avLst>
          </a:prstGeom>
          <a:solidFill>
            <a:srgbClr val="1E293B"/>
          </a:solidFill>
          <a:ln w="6350">
            <a:solidFill>
              <a:srgbClr val="D6A955">
                <a:alpha val="45000"/>
              </a:srgbClr>
            </a:solidFill>
            <a:prstDash val="solid"/>
          </a:ln>
        </p:spPr>
      </p:sp>
      <p:sp>
        <p:nvSpPr>
          <p:cNvPr id="31" name="Text 29"/>
          <p:cNvSpPr/>
          <p:nvPr/>
        </p:nvSpPr>
        <p:spPr>
          <a:xfrm>
            <a:off x="8394192" y="3328416"/>
            <a:ext cx="1682496" cy="146304"/>
          </a:xfrm>
          <a:prstGeom prst="rect">
            <a:avLst/>
          </a:prstGeom>
          <a:noFill/>
          <a:ln/>
        </p:spPr>
        <p:txBody>
          <a:bodyPr wrap="square" lIns="0" tIns="0" rIns="0" bIns="0" rtlCol="0" anchor="ctr">
            <a:normAutofit/>
          </a:bodyPr>
          <a:lstStyle/>
          <a:p>
            <a:pPr algn="ctr" indent="0" marL="0">
              <a:buNone/>
            </a:pPr>
            <a:r>
              <a:rPr lang="en-US" sz="720" b="1" dirty="0">
                <a:solidFill>
                  <a:srgbClr val="F8FAFC"/>
                </a:solidFill>
              </a:rPr>
              <a:t>Mission Virasat</a:t>
            </a:r>
            <a:endParaRPr lang="en-US" sz="720" dirty="0"/>
          </a:p>
        </p:txBody>
      </p:sp>
      <p:sp>
        <p:nvSpPr>
          <p:cNvPr id="32" name="Text 30"/>
          <p:cNvSpPr/>
          <p:nvPr/>
        </p:nvSpPr>
        <p:spPr>
          <a:xfrm>
            <a:off x="594360" y="6144768"/>
            <a:ext cx="10698480" cy="219456"/>
          </a:xfrm>
          <a:prstGeom prst="rect">
            <a:avLst/>
          </a:prstGeom>
          <a:noFill/>
          <a:ln/>
        </p:spPr>
        <p:txBody>
          <a:bodyPr wrap="square" lIns="0" tIns="0" rIns="0" bIns="0" rtlCol="0" anchor="ctr">
            <a:normAutofit/>
          </a:bodyPr>
          <a:lstStyle/>
          <a:p>
            <a:pPr algn="ctr" indent="0" marL="0">
              <a:buNone/>
            </a:pPr>
            <a:r>
              <a:rPr lang="en-US" sz="820" dirty="0">
                <a:solidFill>
                  <a:srgbClr val="94A3B8"/>
                </a:solidFill>
              </a:rPr>
              <a:t>Every vertical has its own workflow, KPIs, AI support and social impact connection.</a:t>
            </a:r>
            <a:endParaRPr lang="en-US" sz="820" dirty="0"/>
          </a:p>
        </p:txBody>
      </p:sp>
      <p:sp>
        <p:nvSpPr>
          <p:cNvPr id="25" name="Slide Number Placeholder 0"/>
          <p:cNvSpPr>
            <a:spLocks noGrp="1"/>
          </p:cNvSpPr>
          <p:nvPr>
            <p:ph type="sldNum" sz="quarter" idx="4294967295"/>
          </p:nvPr>
        </p:nvSpPr>
        <p:spPr>
          <a:xfrm>
            <a:off x="11521440" y="6510528"/>
            <a:ext cx="800000" cy="300000"/>
          </a:xfrm>
          <a:prstGeom prst="rect">
            <a:avLst/>
          </a:prstGeom>
          <a:extLst>
            <a:ext uri="{C572A759-6A51-4108-AA02-DFA0A04FC94B}">
              <ma14:wrappingTextBoxFlag xmlns:ma14="http://schemas.microsoft.com/office/mac/drawingml/2011/main" val="0"/>
            </a:ext>
          </a:extLst>
        </p:spPr>
        <p:txBody>
          <a:bodyPr/>
          <a:lstStyle>
            <a:lvl1pPr>
              <a:defRPr sz="700">
                <a:solidFill>
                  <a:srgbClr val="D6A955"/>
                </a:solidFill>
              </a:defRPr>
            </a:lvl1pPr>
          </a:lstStyle>
          <a:p>
            <a:pPr algn="l"/>
            <a:fld id="{F7021451-1387-4CA6-816F-3879F97B5CBC}" type="slidenum">
              <a:rPr b="0" lang="en-US"/>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020"/>
        </a:solidFill>
      </p:bgPr>
    </p:bg>
    <p:spTree>
      <p:nvGrpSpPr>
        <p:cNvPr id="1" name=""/>
        <p:cNvGrpSpPr/>
        <p:nvPr/>
      </p:nvGrpSpPr>
      <p:grpSpPr>
        <a:xfrm>
          <a:off x="0" y="0"/>
          <a:ext cx="0" cy="0"/>
          <a:chOff x="0" y="0"/>
          <a:chExt cx="0" cy="0"/>
        </a:xfrm>
      </p:grpSpPr>
      <p:sp>
        <p:nvSpPr>
          <p:cNvPr id="2" name="Shape 0"/>
          <p:cNvSpPr/>
          <p:nvPr/>
        </p:nvSpPr>
        <p:spPr>
          <a:xfrm>
            <a:off x="10287000" y="182880"/>
            <a:ext cx="1188720" cy="73152"/>
          </a:xfrm>
          <a:prstGeom prst="rect">
            <a:avLst/>
          </a:prstGeom>
          <a:solidFill>
            <a:srgbClr val="D6A955">
              <a:alpha val="90000"/>
            </a:srgbClr>
          </a:solidFill>
          <a:ln w="12700">
            <a:solidFill>
              <a:srgbClr val="D6A955">
                <a:alpha val="0"/>
              </a:srgbClr>
            </a:solidFill>
            <a:prstDash val="solid"/>
          </a:ln>
        </p:spPr>
      </p:sp>
      <p:sp>
        <p:nvSpPr>
          <p:cNvPr id="3" name="Shape 1"/>
          <p:cNvSpPr/>
          <p:nvPr/>
        </p:nvSpPr>
        <p:spPr>
          <a:xfrm>
            <a:off x="685800" y="5989320"/>
            <a:ext cx="1188720" cy="73152"/>
          </a:xfrm>
          <a:prstGeom prst="rect">
            <a:avLst/>
          </a:prstGeom>
          <a:solidFill>
            <a:srgbClr val="334155">
              <a:alpha val="90000"/>
            </a:srgbClr>
          </a:solidFill>
          <a:ln w="12700">
            <a:solidFill>
              <a:srgbClr val="334155">
                <a:alpha val="0"/>
              </a:srgbClr>
            </a:solidFill>
            <a:prstDash val="solid"/>
          </a:ln>
        </p:spPr>
      </p:sp>
      <p:sp>
        <p:nvSpPr>
          <p:cNvPr id="4" name="Text 2"/>
          <p:cNvSpPr/>
          <p:nvPr/>
        </p:nvSpPr>
        <p:spPr>
          <a:xfrm>
            <a:off x="594360" y="384048"/>
            <a:ext cx="4297680" cy="201168"/>
          </a:xfrm>
          <a:prstGeom prst="rect">
            <a:avLst/>
          </a:prstGeom>
          <a:noFill/>
          <a:ln/>
        </p:spPr>
        <p:txBody>
          <a:bodyPr wrap="square" lIns="0" tIns="0" rIns="0" bIns="0" rtlCol="0" anchor="ctr"/>
          <a:lstStyle/>
          <a:p>
            <a:pPr indent="0" marL="0">
              <a:buNone/>
            </a:pPr>
            <a:r>
              <a:rPr lang="en-US" sz="760" b="1" dirty="0">
                <a:solidFill>
                  <a:srgbClr val="D6A955"/>
                </a:solidFill>
              </a:rPr>
              <a:t>MULTIPLE COLLABORATION PATHS</a:t>
            </a:r>
            <a:endParaRPr lang="en-US" sz="760" dirty="0"/>
          </a:p>
        </p:txBody>
      </p:sp>
      <p:sp>
        <p:nvSpPr>
          <p:cNvPr id="5" name="Text 3"/>
          <p:cNvSpPr/>
          <p:nvPr/>
        </p:nvSpPr>
        <p:spPr>
          <a:xfrm>
            <a:off x="594360" y="658368"/>
            <a:ext cx="10241280" cy="512064"/>
          </a:xfrm>
          <a:prstGeom prst="rect">
            <a:avLst/>
          </a:prstGeom>
          <a:noFill/>
          <a:ln/>
        </p:spPr>
        <p:txBody>
          <a:bodyPr wrap="square" lIns="0" tIns="0" rIns="0" bIns="0" rtlCol="0" anchor="ctr">
            <a:normAutofit/>
          </a:bodyPr>
          <a:lstStyle/>
          <a:p>
            <a:pPr indent="0" marL="0">
              <a:buNone/>
            </a:pPr>
            <a:r>
              <a:rPr lang="en-US" sz="2600" b="1" dirty="0">
                <a:solidFill>
                  <a:srgbClr val="F8FAFC"/>
                </a:solidFill>
              </a:rPr>
              <a:t>How People Can Join Us</a:t>
            </a:r>
            <a:endParaRPr lang="en-US" sz="2600" dirty="0"/>
          </a:p>
        </p:txBody>
      </p:sp>
      <p:sp>
        <p:nvSpPr>
          <p:cNvPr id="6" name="Shape 4"/>
          <p:cNvSpPr/>
          <p:nvPr/>
        </p:nvSpPr>
        <p:spPr>
          <a:xfrm>
            <a:off x="685800" y="1417320"/>
            <a:ext cx="3337560" cy="1463040"/>
          </a:xfrm>
          <a:prstGeom prst="roundRect">
            <a:avLst>
              <a:gd name="adj" fmla="val 7500"/>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7" name="Text 5"/>
          <p:cNvSpPr/>
          <p:nvPr/>
        </p:nvSpPr>
        <p:spPr>
          <a:xfrm>
            <a:off x="850392" y="1563624"/>
            <a:ext cx="3008376" cy="237744"/>
          </a:xfrm>
          <a:prstGeom prst="rect">
            <a:avLst/>
          </a:prstGeom>
          <a:noFill/>
          <a:ln/>
        </p:spPr>
        <p:txBody>
          <a:bodyPr wrap="square" lIns="0" tIns="0" rIns="0" bIns="0" rtlCol="0" anchor="ctr">
            <a:normAutofit/>
          </a:bodyPr>
          <a:lstStyle/>
          <a:p>
            <a:pPr indent="0" marL="0">
              <a:buNone/>
            </a:pPr>
            <a:r>
              <a:rPr lang="en-US" sz="1120" b="1" dirty="0">
                <a:solidFill>
                  <a:srgbClr val="F8FAFC"/>
                </a:solidFill>
              </a:rPr>
              <a:t>Learner</a:t>
            </a:r>
            <a:endParaRPr lang="en-US" sz="1120" dirty="0"/>
          </a:p>
        </p:txBody>
      </p:sp>
      <p:sp>
        <p:nvSpPr>
          <p:cNvPr id="8" name="Shape 6"/>
          <p:cNvSpPr/>
          <p:nvPr/>
        </p:nvSpPr>
        <p:spPr>
          <a:xfrm>
            <a:off x="850392" y="1856232"/>
            <a:ext cx="685800" cy="0"/>
          </a:xfrm>
          <a:prstGeom prst="line">
            <a:avLst/>
          </a:prstGeom>
          <a:noFill/>
          <a:ln w="12700">
            <a:solidFill>
              <a:srgbClr val="D6A955"/>
            </a:solidFill>
            <a:prstDash val="solid"/>
          </a:ln>
        </p:spPr>
      </p:sp>
      <p:sp>
        <p:nvSpPr>
          <p:cNvPr id="9" name="Text 7"/>
          <p:cNvSpPr/>
          <p:nvPr/>
        </p:nvSpPr>
        <p:spPr>
          <a:xfrm>
            <a:off x="850392" y="1947672"/>
            <a:ext cx="3008376" cy="804672"/>
          </a:xfrm>
          <a:prstGeom prst="rect">
            <a:avLst/>
          </a:prstGeom>
          <a:noFill/>
          <a:ln/>
        </p:spPr>
        <p:txBody>
          <a:bodyPr wrap="square" lIns="0" tIns="0" rIns="0" bIns="0" rtlCol="0" anchor="t">
            <a:normAutofit/>
          </a:bodyPr>
          <a:lstStyle/>
          <a:p>
            <a:pPr indent="0" marL="0">
              <a:buNone/>
            </a:pPr>
            <a:r>
              <a:rPr lang="en-US" sz="950" dirty="0">
                <a:solidFill>
                  <a:srgbClr val="CBD5E1"/>
                </a:solidFill>
              </a:rPr>
              <a:t>Start with training, daily missions and industry basics.</a:t>
            </a:r>
            <a:endParaRPr lang="en-US" sz="950" dirty="0"/>
          </a:p>
        </p:txBody>
      </p:sp>
      <p:sp>
        <p:nvSpPr>
          <p:cNvPr id="10" name="Shape 8"/>
          <p:cNvSpPr/>
          <p:nvPr/>
        </p:nvSpPr>
        <p:spPr>
          <a:xfrm>
            <a:off x="4480560" y="1417320"/>
            <a:ext cx="3337560" cy="1463040"/>
          </a:xfrm>
          <a:prstGeom prst="roundRect">
            <a:avLst>
              <a:gd name="adj" fmla="val 7500"/>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11" name="Text 9"/>
          <p:cNvSpPr/>
          <p:nvPr/>
        </p:nvSpPr>
        <p:spPr>
          <a:xfrm>
            <a:off x="4645152" y="1563624"/>
            <a:ext cx="3008376" cy="237744"/>
          </a:xfrm>
          <a:prstGeom prst="rect">
            <a:avLst/>
          </a:prstGeom>
          <a:noFill/>
          <a:ln/>
        </p:spPr>
        <p:txBody>
          <a:bodyPr wrap="square" lIns="0" tIns="0" rIns="0" bIns="0" rtlCol="0" anchor="ctr">
            <a:normAutofit/>
          </a:bodyPr>
          <a:lstStyle/>
          <a:p>
            <a:pPr indent="0" marL="0">
              <a:buNone/>
            </a:pPr>
            <a:r>
              <a:rPr lang="en-US" sz="1120" b="1" dirty="0">
                <a:solidFill>
                  <a:srgbClr val="F8FAFC"/>
                </a:solidFill>
              </a:rPr>
              <a:t>Associate</a:t>
            </a:r>
            <a:endParaRPr lang="en-US" sz="1120" dirty="0"/>
          </a:p>
        </p:txBody>
      </p:sp>
      <p:sp>
        <p:nvSpPr>
          <p:cNvPr id="12" name="Shape 10"/>
          <p:cNvSpPr/>
          <p:nvPr/>
        </p:nvSpPr>
        <p:spPr>
          <a:xfrm>
            <a:off x="4645152" y="1856232"/>
            <a:ext cx="685800" cy="0"/>
          </a:xfrm>
          <a:prstGeom prst="line">
            <a:avLst/>
          </a:prstGeom>
          <a:noFill/>
          <a:ln w="12700">
            <a:solidFill>
              <a:srgbClr val="38BDF8"/>
            </a:solidFill>
            <a:prstDash val="solid"/>
          </a:ln>
        </p:spPr>
      </p:sp>
      <p:sp>
        <p:nvSpPr>
          <p:cNvPr id="13" name="Text 11"/>
          <p:cNvSpPr/>
          <p:nvPr/>
        </p:nvSpPr>
        <p:spPr>
          <a:xfrm>
            <a:off x="4645152" y="1947672"/>
            <a:ext cx="3008376" cy="804672"/>
          </a:xfrm>
          <a:prstGeom prst="rect">
            <a:avLst/>
          </a:prstGeom>
          <a:noFill/>
          <a:ln/>
        </p:spPr>
        <p:txBody>
          <a:bodyPr wrap="square" lIns="0" tIns="0" rIns="0" bIns="0" rtlCol="0" anchor="t">
            <a:normAutofit/>
          </a:bodyPr>
          <a:lstStyle/>
          <a:p>
            <a:pPr indent="0" marL="0">
              <a:buNone/>
            </a:pPr>
            <a:r>
              <a:rPr lang="en-US" sz="950" dirty="0">
                <a:solidFill>
                  <a:srgbClr val="CBD5E1"/>
                </a:solidFill>
              </a:rPr>
              <a:t>Work on leads, clients, CRM updates and business conversions.</a:t>
            </a:r>
            <a:endParaRPr lang="en-US" sz="950" dirty="0"/>
          </a:p>
        </p:txBody>
      </p:sp>
      <p:sp>
        <p:nvSpPr>
          <p:cNvPr id="14" name="Shape 12"/>
          <p:cNvSpPr/>
          <p:nvPr/>
        </p:nvSpPr>
        <p:spPr>
          <a:xfrm>
            <a:off x="8275320" y="1417320"/>
            <a:ext cx="3337560" cy="1463040"/>
          </a:xfrm>
          <a:prstGeom prst="roundRect">
            <a:avLst>
              <a:gd name="adj" fmla="val 7500"/>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15" name="Text 13"/>
          <p:cNvSpPr/>
          <p:nvPr/>
        </p:nvSpPr>
        <p:spPr>
          <a:xfrm>
            <a:off x="8439912" y="1563624"/>
            <a:ext cx="3008376" cy="237744"/>
          </a:xfrm>
          <a:prstGeom prst="rect">
            <a:avLst/>
          </a:prstGeom>
          <a:noFill/>
          <a:ln/>
        </p:spPr>
        <p:txBody>
          <a:bodyPr wrap="square" lIns="0" tIns="0" rIns="0" bIns="0" rtlCol="0" anchor="ctr">
            <a:normAutofit/>
          </a:bodyPr>
          <a:lstStyle/>
          <a:p>
            <a:pPr indent="0" marL="0">
              <a:buNone/>
            </a:pPr>
            <a:r>
              <a:rPr lang="en-US" sz="1120" b="1" dirty="0">
                <a:solidFill>
                  <a:srgbClr val="F8FAFC"/>
                </a:solidFill>
              </a:rPr>
              <a:t>Team Leader</a:t>
            </a:r>
            <a:endParaRPr lang="en-US" sz="1120" dirty="0"/>
          </a:p>
        </p:txBody>
      </p:sp>
      <p:sp>
        <p:nvSpPr>
          <p:cNvPr id="16" name="Shape 14"/>
          <p:cNvSpPr/>
          <p:nvPr/>
        </p:nvSpPr>
        <p:spPr>
          <a:xfrm>
            <a:off x="8439912" y="1856232"/>
            <a:ext cx="685800" cy="0"/>
          </a:xfrm>
          <a:prstGeom prst="line">
            <a:avLst/>
          </a:prstGeom>
          <a:noFill/>
          <a:ln w="12700">
            <a:solidFill>
              <a:srgbClr val="22C55E"/>
            </a:solidFill>
            <a:prstDash val="solid"/>
          </a:ln>
        </p:spPr>
      </p:sp>
      <p:sp>
        <p:nvSpPr>
          <p:cNvPr id="17" name="Text 15"/>
          <p:cNvSpPr/>
          <p:nvPr/>
        </p:nvSpPr>
        <p:spPr>
          <a:xfrm>
            <a:off x="8439912" y="1947672"/>
            <a:ext cx="3008376" cy="804672"/>
          </a:xfrm>
          <a:prstGeom prst="rect">
            <a:avLst/>
          </a:prstGeom>
          <a:noFill/>
          <a:ln/>
        </p:spPr>
        <p:txBody>
          <a:bodyPr wrap="square" lIns="0" tIns="0" rIns="0" bIns="0" rtlCol="0" anchor="t">
            <a:normAutofit/>
          </a:bodyPr>
          <a:lstStyle/>
          <a:p>
            <a:pPr indent="0" marL="0">
              <a:buNone/>
            </a:pPr>
            <a:r>
              <a:rPr lang="en-US" sz="950" dirty="0">
                <a:solidFill>
                  <a:srgbClr val="CBD5E1"/>
                </a:solidFill>
              </a:rPr>
              <a:t>Build a team, mentor members and manage transparent performance.</a:t>
            </a:r>
            <a:endParaRPr lang="en-US" sz="950" dirty="0"/>
          </a:p>
        </p:txBody>
      </p:sp>
      <p:sp>
        <p:nvSpPr>
          <p:cNvPr id="18" name="Shape 16"/>
          <p:cNvSpPr/>
          <p:nvPr/>
        </p:nvSpPr>
        <p:spPr>
          <a:xfrm>
            <a:off x="685800" y="3566160"/>
            <a:ext cx="3337560" cy="1463040"/>
          </a:xfrm>
          <a:prstGeom prst="roundRect">
            <a:avLst>
              <a:gd name="adj" fmla="val 7500"/>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19" name="Text 17"/>
          <p:cNvSpPr/>
          <p:nvPr/>
        </p:nvSpPr>
        <p:spPr>
          <a:xfrm>
            <a:off x="850392" y="3712464"/>
            <a:ext cx="3008376" cy="237744"/>
          </a:xfrm>
          <a:prstGeom prst="rect">
            <a:avLst/>
          </a:prstGeom>
          <a:noFill/>
          <a:ln/>
        </p:spPr>
        <p:txBody>
          <a:bodyPr wrap="square" lIns="0" tIns="0" rIns="0" bIns="0" rtlCol="0" anchor="ctr">
            <a:normAutofit/>
          </a:bodyPr>
          <a:lstStyle/>
          <a:p>
            <a:pPr indent="0" marL="0">
              <a:buNone/>
            </a:pPr>
            <a:r>
              <a:rPr lang="en-US" sz="1120" b="1" dirty="0">
                <a:solidFill>
                  <a:srgbClr val="F8FAFC"/>
                </a:solidFill>
              </a:rPr>
              <a:t>Business Partner</a:t>
            </a:r>
            <a:endParaRPr lang="en-US" sz="1120" dirty="0"/>
          </a:p>
        </p:txBody>
      </p:sp>
      <p:sp>
        <p:nvSpPr>
          <p:cNvPr id="20" name="Shape 18"/>
          <p:cNvSpPr/>
          <p:nvPr/>
        </p:nvSpPr>
        <p:spPr>
          <a:xfrm>
            <a:off x="850392" y="4005072"/>
            <a:ext cx="685800" cy="0"/>
          </a:xfrm>
          <a:prstGeom prst="line">
            <a:avLst/>
          </a:prstGeom>
          <a:noFill/>
          <a:ln w="12700">
            <a:solidFill>
              <a:srgbClr val="A78BFA"/>
            </a:solidFill>
            <a:prstDash val="solid"/>
          </a:ln>
        </p:spPr>
      </p:sp>
      <p:sp>
        <p:nvSpPr>
          <p:cNvPr id="21" name="Text 19"/>
          <p:cNvSpPr/>
          <p:nvPr/>
        </p:nvSpPr>
        <p:spPr>
          <a:xfrm>
            <a:off x="850392" y="4096512"/>
            <a:ext cx="3008376" cy="804672"/>
          </a:xfrm>
          <a:prstGeom prst="rect">
            <a:avLst/>
          </a:prstGeom>
          <a:noFill/>
          <a:ln/>
        </p:spPr>
        <p:txBody>
          <a:bodyPr wrap="square" lIns="0" tIns="0" rIns="0" bIns="0" rtlCol="0" anchor="t">
            <a:normAutofit/>
          </a:bodyPr>
          <a:lstStyle/>
          <a:p>
            <a:pPr indent="0" marL="0">
              <a:buNone/>
            </a:pPr>
            <a:r>
              <a:rPr lang="en-US" sz="950" dirty="0">
                <a:solidFill>
                  <a:srgbClr val="CBD5E1"/>
                </a:solidFill>
              </a:rPr>
              <a:t>Bring verified products, projects, services or distribution capacity.</a:t>
            </a:r>
            <a:endParaRPr lang="en-US" sz="950" dirty="0"/>
          </a:p>
        </p:txBody>
      </p:sp>
      <p:sp>
        <p:nvSpPr>
          <p:cNvPr id="22" name="Shape 20"/>
          <p:cNvSpPr/>
          <p:nvPr/>
        </p:nvSpPr>
        <p:spPr>
          <a:xfrm>
            <a:off x="4480560" y="3566160"/>
            <a:ext cx="3337560" cy="1463040"/>
          </a:xfrm>
          <a:prstGeom prst="roundRect">
            <a:avLst>
              <a:gd name="adj" fmla="val 7500"/>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23" name="Text 21"/>
          <p:cNvSpPr/>
          <p:nvPr/>
        </p:nvSpPr>
        <p:spPr>
          <a:xfrm>
            <a:off x="4645152" y="3712464"/>
            <a:ext cx="3008376" cy="237744"/>
          </a:xfrm>
          <a:prstGeom prst="rect">
            <a:avLst/>
          </a:prstGeom>
          <a:noFill/>
          <a:ln/>
        </p:spPr>
        <p:txBody>
          <a:bodyPr wrap="square" lIns="0" tIns="0" rIns="0" bIns="0" rtlCol="0" anchor="ctr">
            <a:normAutofit/>
          </a:bodyPr>
          <a:lstStyle/>
          <a:p>
            <a:pPr indent="0" marL="0">
              <a:buNone/>
            </a:pPr>
            <a:r>
              <a:rPr lang="en-US" sz="1120" b="1" dirty="0">
                <a:solidFill>
                  <a:srgbClr val="F8FAFC"/>
                </a:solidFill>
              </a:rPr>
              <a:t>NGO / CSR Partner</a:t>
            </a:r>
            <a:endParaRPr lang="en-US" sz="1120" dirty="0"/>
          </a:p>
        </p:txBody>
      </p:sp>
      <p:sp>
        <p:nvSpPr>
          <p:cNvPr id="24" name="Shape 22"/>
          <p:cNvSpPr/>
          <p:nvPr/>
        </p:nvSpPr>
        <p:spPr>
          <a:xfrm>
            <a:off x="4645152" y="4005072"/>
            <a:ext cx="685800" cy="0"/>
          </a:xfrm>
          <a:prstGeom prst="line">
            <a:avLst/>
          </a:prstGeom>
          <a:noFill/>
          <a:ln w="12700">
            <a:solidFill>
              <a:srgbClr val="F3C969"/>
            </a:solidFill>
            <a:prstDash val="solid"/>
          </a:ln>
        </p:spPr>
      </p:sp>
      <p:sp>
        <p:nvSpPr>
          <p:cNvPr id="25" name="Text 23"/>
          <p:cNvSpPr/>
          <p:nvPr/>
        </p:nvSpPr>
        <p:spPr>
          <a:xfrm>
            <a:off x="4645152" y="4096512"/>
            <a:ext cx="3008376" cy="804672"/>
          </a:xfrm>
          <a:prstGeom prst="rect">
            <a:avLst/>
          </a:prstGeom>
          <a:noFill/>
          <a:ln/>
        </p:spPr>
        <p:txBody>
          <a:bodyPr wrap="square" lIns="0" tIns="0" rIns="0" bIns="0" rtlCol="0" anchor="t">
            <a:normAutofit/>
          </a:bodyPr>
          <a:lstStyle/>
          <a:p>
            <a:pPr indent="0" marL="0">
              <a:buNone/>
            </a:pPr>
            <a:r>
              <a:rPr lang="en-US" sz="950" dirty="0">
                <a:solidFill>
                  <a:srgbClr val="CBD5E1"/>
                </a:solidFill>
              </a:rPr>
              <a:t>Collaborate for measurable education, family and community impact.</a:t>
            </a:r>
            <a:endParaRPr lang="en-US" sz="950" dirty="0"/>
          </a:p>
        </p:txBody>
      </p:sp>
      <p:sp>
        <p:nvSpPr>
          <p:cNvPr id="26" name="Shape 24"/>
          <p:cNvSpPr/>
          <p:nvPr/>
        </p:nvSpPr>
        <p:spPr>
          <a:xfrm>
            <a:off x="8275320" y="3566160"/>
            <a:ext cx="3337560" cy="1463040"/>
          </a:xfrm>
          <a:prstGeom prst="roundRect">
            <a:avLst>
              <a:gd name="adj" fmla="val 7500"/>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27" name="Text 25"/>
          <p:cNvSpPr/>
          <p:nvPr/>
        </p:nvSpPr>
        <p:spPr>
          <a:xfrm>
            <a:off x="8439912" y="3712464"/>
            <a:ext cx="3008376" cy="237744"/>
          </a:xfrm>
          <a:prstGeom prst="rect">
            <a:avLst/>
          </a:prstGeom>
          <a:noFill/>
          <a:ln/>
        </p:spPr>
        <p:txBody>
          <a:bodyPr wrap="square" lIns="0" tIns="0" rIns="0" bIns="0" rtlCol="0" anchor="ctr">
            <a:normAutofit/>
          </a:bodyPr>
          <a:lstStyle/>
          <a:p>
            <a:pPr indent="0" marL="0">
              <a:buNone/>
            </a:pPr>
            <a:r>
              <a:rPr lang="en-US" sz="1120" b="1" dirty="0">
                <a:solidFill>
                  <a:srgbClr val="F8FAFC"/>
                </a:solidFill>
              </a:rPr>
              <a:t>Investor / Strategic Partner</a:t>
            </a:r>
            <a:endParaRPr lang="en-US" sz="1120" dirty="0"/>
          </a:p>
        </p:txBody>
      </p:sp>
      <p:sp>
        <p:nvSpPr>
          <p:cNvPr id="28" name="Shape 26"/>
          <p:cNvSpPr/>
          <p:nvPr/>
        </p:nvSpPr>
        <p:spPr>
          <a:xfrm>
            <a:off x="8439912" y="4005072"/>
            <a:ext cx="685800" cy="0"/>
          </a:xfrm>
          <a:prstGeom prst="line">
            <a:avLst/>
          </a:prstGeom>
          <a:noFill/>
          <a:ln w="12700">
            <a:solidFill>
              <a:srgbClr val="F43F5E"/>
            </a:solidFill>
            <a:prstDash val="solid"/>
          </a:ln>
        </p:spPr>
      </p:sp>
      <p:sp>
        <p:nvSpPr>
          <p:cNvPr id="29" name="Text 27"/>
          <p:cNvSpPr/>
          <p:nvPr/>
        </p:nvSpPr>
        <p:spPr>
          <a:xfrm>
            <a:off x="8439912" y="4096512"/>
            <a:ext cx="3008376" cy="804672"/>
          </a:xfrm>
          <a:prstGeom prst="rect">
            <a:avLst/>
          </a:prstGeom>
          <a:noFill/>
          <a:ln/>
        </p:spPr>
        <p:txBody>
          <a:bodyPr wrap="square" lIns="0" tIns="0" rIns="0" bIns="0" rtlCol="0" anchor="t">
            <a:normAutofit/>
          </a:bodyPr>
          <a:lstStyle/>
          <a:p>
            <a:pPr indent="0" marL="0">
              <a:buNone/>
            </a:pPr>
            <a:r>
              <a:rPr lang="en-US" sz="950" dirty="0">
                <a:solidFill>
                  <a:srgbClr val="CBD5E1"/>
                </a:solidFill>
              </a:rPr>
              <a:t>Support technology, expansion, working capital and scale.</a:t>
            </a:r>
            <a:endParaRPr lang="en-US" sz="950" dirty="0"/>
          </a:p>
        </p:txBody>
      </p:sp>
      <p:sp>
        <p:nvSpPr>
          <p:cNvPr id="30" name="Text 28"/>
          <p:cNvSpPr/>
          <p:nvPr/>
        </p:nvSpPr>
        <p:spPr>
          <a:xfrm>
            <a:off x="594360" y="6144768"/>
            <a:ext cx="10698480" cy="219456"/>
          </a:xfrm>
          <a:prstGeom prst="rect">
            <a:avLst/>
          </a:prstGeom>
          <a:noFill/>
          <a:ln/>
        </p:spPr>
        <p:txBody>
          <a:bodyPr wrap="square" lIns="0" tIns="0" rIns="0" bIns="0" rtlCol="0" anchor="ctr">
            <a:normAutofit/>
          </a:bodyPr>
          <a:lstStyle/>
          <a:p>
            <a:pPr algn="ctr" indent="0" marL="0">
              <a:buNone/>
            </a:pPr>
            <a:r>
              <a:rPr lang="en-US" sz="820" dirty="0">
                <a:solidFill>
                  <a:srgbClr val="94A3B8"/>
                </a:solidFill>
              </a:rPr>
              <a:t>Different entry points. Same values. Same transparent operating system.</a:t>
            </a:r>
            <a:endParaRPr lang="en-US" sz="820" dirty="0"/>
          </a:p>
        </p:txBody>
      </p:sp>
      <p:sp>
        <p:nvSpPr>
          <p:cNvPr id="25" name="Slide Number Placeholder 0"/>
          <p:cNvSpPr>
            <a:spLocks noGrp="1"/>
          </p:cNvSpPr>
          <p:nvPr>
            <p:ph type="sldNum" sz="quarter" idx="4294967295"/>
          </p:nvPr>
        </p:nvSpPr>
        <p:spPr>
          <a:xfrm>
            <a:off x="11521440" y="6510528"/>
            <a:ext cx="800000" cy="300000"/>
          </a:xfrm>
          <a:prstGeom prst="rect">
            <a:avLst/>
          </a:prstGeom>
          <a:extLst>
            <a:ext uri="{C572A759-6A51-4108-AA02-DFA0A04FC94B}">
              <ma14:wrappingTextBoxFlag xmlns:ma14="http://schemas.microsoft.com/office/mac/drawingml/2011/main" val="0"/>
            </a:ext>
          </a:extLst>
        </p:spPr>
        <p:txBody>
          <a:bodyPr/>
          <a:lstStyle>
            <a:lvl1pPr>
              <a:defRPr sz="700">
                <a:solidFill>
                  <a:srgbClr val="D6A955"/>
                </a:solidFill>
              </a:defRPr>
            </a:lvl1pPr>
          </a:lstStyle>
          <a:p>
            <a:pPr algn="l"/>
            <a:fld id="{F7021451-1387-4CA6-816F-3879F97B5CBC}" type="slidenum">
              <a:rPr b="0" lang="en-US"/>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020"/>
        </a:solidFill>
      </p:bgPr>
    </p:bg>
    <p:spTree>
      <p:nvGrpSpPr>
        <p:cNvPr id="1" name=""/>
        <p:cNvGrpSpPr/>
        <p:nvPr/>
      </p:nvGrpSpPr>
      <p:grpSpPr>
        <a:xfrm>
          <a:off x="0" y="0"/>
          <a:ext cx="0" cy="0"/>
          <a:chOff x="0" y="0"/>
          <a:chExt cx="0" cy="0"/>
        </a:xfrm>
      </p:grpSpPr>
      <p:sp>
        <p:nvSpPr>
          <p:cNvPr id="2" name="Shape 0"/>
          <p:cNvSpPr/>
          <p:nvPr/>
        </p:nvSpPr>
        <p:spPr>
          <a:xfrm>
            <a:off x="10287000" y="182880"/>
            <a:ext cx="1188720" cy="73152"/>
          </a:xfrm>
          <a:prstGeom prst="rect">
            <a:avLst/>
          </a:prstGeom>
          <a:solidFill>
            <a:srgbClr val="D6A955">
              <a:alpha val="90000"/>
            </a:srgbClr>
          </a:solidFill>
          <a:ln w="12700">
            <a:solidFill>
              <a:srgbClr val="D6A955">
                <a:alpha val="0"/>
              </a:srgbClr>
            </a:solidFill>
            <a:prstDash val="solid"/>
          </a:ln>
        </p:spPr>
      </p:sp>
      <p:sp>
        <p:nvSpPr>
          <p:cNvPr id="3" name="Shape 1"/>
          <p:cNvSpPr/>
          <p:nvPr/>
        </p:nvSpPr>
        <p:spPr>
          <a:xfrm>
            <a:off x="685800" y="5989320"/>
            <a:ext cx="1188720" cy="73152"/>
          </a:xfrm>
          <a:prstGeom prst="rect">
            <a:avLst/>
          </a:prstGeom>
          <a:solidFill>
            <a:srgbClr val="334155">
              <a:alpha val="90000"/>
            </a:srgbClr>
          </a:solidFill>
          <a:ln w="12700">
            <a:solidFill>
              <a:srgbClr val="334155">
                <a:alpha val="0"/>
              </a:srgbClr>
            </a:solidFill>
            <a:prstDash val="solid"/>
          </a:ln>
        </p:spPr>
      </p:sp>
      <p:sp>
        <p:nvSpPr>
          <p:cNvPr id="4" name="Text 2"/>
          <p:cNvSpPr/>
          <p:nvPr/>
        </p:nvSpPr>
        <p:spPr>
          <a:xfrm>
            <a:off x="594360" y="384048"/>
            <a:ext cx="4297680" cy="201168"/>
          </a:xfrm>
          <a:prstGeom prst="rect">
            <a:avLst/>
          </a:prstGeom>
          <a:noFill/>
          <a:ln/>
        </p:spPr>
        <p:txBody>
          <a:bodyPr wrap="square" lIns="0" tIns="0" rIns="0" bIns="0" rtlCol="0" anchor="ctr"/>
          <a:lstStyle/>
          <a:p>
            <a:pPr indent="0" marL="0">
              <a:buNone/>
            </a:pPr>
            <a:r>
              <a:rPr lang="en-US" sz="760" b="1" dirty="0">
                <a:solidFill>
                  <a:srgbClr val="D6A955"/>
                </a:solidFill>
              </a:rPr>
              <a:t>GROWTH SUPPORT</a:t>
            </a:r>
            <a:endParaRPr lang="en-US" sz="760" dirty="0"/>
          </a:p>
        </p:txBody>
      </p:sp>
      <p:sp>
        <p:nvSpPr>
          <p:cNvPr id="5" name="Text 3"/>
          <p:cNvSpPr/>
          <p:nvPr/>
        </p:nvSpPr>
        <p:spPr>
          <a:xfrm>
            <a:off x="594360" y="658368"/>
            <a:ext cx="10241280" cy="512064"/>
          </a:xfrm>
          <a:prstGeom prst="rect">
            <a:avLst/>
          </a:prstGeom>
          <a:noFill/>
          <a:ln/>
        </p:spPr>
        <p:txBody>
          <a:bodyPr wrap="square" lIns="0" tIns="0" rIns="0" bIns="0" rtlCol="0" anchor="ctr">
            <a:normAutofit/>
          </a:bodyPr>
          <a:lstStyle/>
          <a:p>
            <a:pPr indent="0" marL="0">
              <a:buNone/>
            </a:pPr>
            <a:r>
              <a:rPr lang="en-US" sz="2600" b="1" dirty="0">
                <a:solidFill>
                  <a:srgbClr val="F8FAFC"/>
                </a:solidFill>
              </a:rPr>
              <a:t>What Members Get With Us</a:t>
            </a:r>
            <a:endParaRPr lang="en-US" sz="2600" dirty="0"/>
          </a:p>
        </p:txBody>
      </p:sp>
      <p:sp>
        <p:nvSpPr>
          <p:cNvPr id="6" name="Text 4"/>
          <p:cNvSpPr/>
          <p:nvPr/>
        </p:nvSpPr>
        <p:spPr>
          <a:xfrm>
            <a:off x="822960" y="1417320"/>
            <a:ext cx="5394960" cy="4480560"/>
          </a:xfrm>
          <a:prstGeom prst="rect">
            <a:avLst/>
          </a:prstGeom>
          <a:noFill/>
          <a:ln/>
        </p:spPr>
        <p:txBody>
          <a:bodyPr wrap="square" lIns="762" tIns="762" rIns="762" bIns="762" rtlCol="0" anchor="t">
            <a:normAutofit/>
          </a:bodyPr>
          <a:lstStyle/>
          <a:p>
            <a:r>
              <a:rPr lang="en-US" sz="1500" dirty="0">
                <a:solidFill>
                  <a:srgbClr val="CBD5E1"/>
                </a:solidFill>
              </a:rPr>
              <a:t>• AI-guided learning and industry-specific training</a:t>
            </a:r>
            <a:endParaRPr lang="en-US" sz="1500" dirty="0"/>
          </a:p>
          <a:p>
            <a:r>
              <a:rPr lang="en-US" sz="1500" dirty="0">
                <a:solidFill>
                  <a:srgbClr val="CBD5E1"/>
                </a:solidFill>
              </a:rPr>
              <a:t>• CRM access to manage leads, follow-ups and tasks</a:t>
            </a:r>
            <a:endParaRPr lang="en-US" sz="1500" dirty="0"/>
          </a:p>
          <a:p>
            <a:r>
              <a:rPr lang="en-US" sz="1500" dirty="0">
                <a:solidFill>
                  <a:srgbClr val="CBD5E1"/>
                </a:solidFill>
              </a:rPr>
              <a:t>• Daily practical missions, simulations and live business games</a:t>
            </a:r>
            <a:endParaRPr lang="en-US" sz="1500" dirty="0"/>
          </a:p>
          <a:p>
            <a:r>
              <a:rPr lang="en-US" sz="1500" dirty="0">
                <a:solidFill>
                  <a:srgbClr val="CBD5E1"/>
                </a:solidFill>
              </a:rPr>
              <a:t>• Mentor support, team-building and leadership growth</a:t>
            </a:r>
            <a:endParaRPr lang="en-US" sz="1500" dirty="0"/>
          </a:p>
          <a:p>
            <a:r>
              <a:rPr lang="en-US" sz="1500" dirty="0">
                <a:solidFill>
                  <a:srgbClr val="CBD5E1"/>
                </a:solidFill>
              </a:rPr>
              <a:t>• Transparent scores: business, trust, learning, leadership and impact</a:t>
            </a:r>
            <a:endParaRPr lang="en-US" sz="1500" dirty="0"/>
          </a:p>
          <a:p>
            <a:r>
              <a:rPr lang="en-US" sz="1500" dirty="0">
                <a:solidFill>
                  <a:srgbClr val="CBD5E1"/>
                </a:solidFill>
              </a:rPr>
              <a:t>• Access to multi-industry opportunities based on capability and verification</a:t>
            </a:r>
            <a:endParaRPr lang="en-US" sz="1500" dirty="0"/>
          </a:p>
        </p:txBody>
      </p:sp>
      <p:sp>
        <p:nvSpPr>
          <p:cNvPr id="7" name="Shape 5"/>
          <p:cNvSpPr/>
          <p:nvPr/>
        </p:nvSpPr>
        <p:spPr>
          <a:xfrm>
            <a:off x="6629400" y="1508760"/>
            <a:ext cx="4434840" cy="4160520"/>
          </a:xfrm>
          <a:prstGeom prst="roundRect">
            <a:avLst>
              <a:gd name="adj" fmla="val 2637"/>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8" name="Text 6"/>
          <p:cNvSpPr/>
          <p:nvPr/>
        </p:nvSpPr>
        <p:spPr>
          <a:xfrm>
            <a:off x="6793992" y="1655064"/>
            <a:ext cx="4105656" cy="237744"/>
          </a:xfrm>
          <a:prstGeom prst="rect">
            <a:avLst/>
          </a:prstGeom>
          <a:noFill/>
          <a:ln/>
        </p:spPr>
        <p:txBody>
          <a:bodyPr wrap="square" lIns="0" tIns="0" rIns="0" bIns="0" rtlCol="0" anchor="ctr">
            <a:normAutofit/>
          </a:bodyPr>
          <a:lstStyle/>
          <a:p>
            <a:pPr indent="0" marL="0">
              <a:buNone/>
            </a:pPr>
            <a:r>
              <a:rPr lang="en-US" sz="1600" b="1" dirty="0">
                <a:solidFill>
                  <a:srgbClr val="F8FAFC"/>
                </a:solidFill>
              </a:rPr>
              <a:t>Important Promise</a:t>
            </a:r>
            <a:endParaRPr lang="en-US" sz="1600" dirty="0"/>
          </a:p>
        </p:txBody>
      </p:sp>
      <p:sp>
        <p:nvSpPr>
          <p:cNvPr id="9" name="Shape 7"/>
          <p:cNvSpPr/>
          <p:nvPr/>
        </p:nvSpPr>
        <p:spPr>
          <a:xfrm>
            <a:off x="6793992" y="1947672"/>
            <a:ext cx="685800" cy="0"/>
          </a:xfrm>
          <a:prstGeom prst="line">
            <a:avLst/>
          </a:prstGeom>
          <a:noFill/>
          <a:ln w="12700">
            <a:solidFill>
              <a:srgbClr val="D6A955"/>
            </a:solidFill>
            <a:prstDash val="solid"/>
          </a:ln>
        </p:spPr>
      </p:sp>
      <p:sp>
        <p:nvSpPr>
          <p:cNvPr id="10" name="Text 8"/>
          <p:cNvSpPr/>
          <p:nvPr/>
        </p:nvSpPr>
        <p:spPr>
          <a:xfrm>
            <a:off x="6793992" y="2039112"/>
            <a:ext cx="4105656" cy="3502152"/>
          </a:xfrm>
          <a:prstGeom prst="rect">
            <a:avLst/>
          </a:prstGeom>
          <a:noFill/>
          <a:ln/>
        </p:spPr>
        <p:txBody>
          <a:bodyPr wrap="square" lIns="0" tIns="0" rIns="0" bIns="0" rtlCol="0" anchor="t">
            <a:normAutofit/>
          </a:bodyPr>
          <a:lstStyle/>
          <a:p>
            <a:pPr indent="0" marL="0">
              <a:buNone/>
            </a:pPr>
            <a:r>
              <a:rPr lang="en-US" sz="1200" dirty="0">
                <a:solidFill>
                  <a:srgbClr val="CBD5E1"/>
                </a:solidFill>
              </a:rPr>
              <a:t>We do not promise guaranteed income. Earnings are based on verified business, completed work, ethical conduct, transparent process and individual performance.</a:t>
            </a:r>
            <a:endParaRPr lang="en-US" sz="1200" dirty="0"/>
          </a:p>
        </p:txBody>
      </p:sp>
      <p:sp>
        <p:nvSpPr>
          <p:cNvPr id="11" name="Text 9"/>
          <p:cNvSpPr/>
          <p:nvPr/>
        </p:nvSpPr>
        <p:spPr>
          <a:xfrm>
            <a:off x="594360" y="6144768"/>
            <a:ext cx="10698480" cy="219456"/>
          </a:xfrm>
          <a:prstGeom prst="rect">
            <a:avLst/>
          </a:prstGeom>
          <a:noFill/>
          <a:ln/>
        </p:spPr>
        <p:txBody>
          <a:bodyPr wrap="square" lIns="0" tIns="0" rIns="0" bIns="0" rtlCol="0" anchor="ctr">
            <a:normAutofit/>
          </a:bodyPr>
          <a:lstStyle/>
          <a:p>
            <a:pPr algn="ctr" indent="0" marL="0">
              <a:buNone/>
            </a:pPr>
            <a:r>
              <a:rPr lang="en-US" sz="820" dirty="0">
                <a:solidFill>
                  <a:srgbClr val="94A3B8"/>
                </a:solidFill>
              </a:rPr>
              <a:t>Opportunity + Training + System + Trust = Sustainable growth.</a:t>
            </a:r>
            <a:endParaRPr lang="en-US" sz="820" dirty="0"/>
          </a:p>
        </p:txBody>
      </p:sp>
      <p:sp>
        <p:nvSpPr>
          <p:cNvPr id="25" name="Slide Number Placeholder 0"/>
          <p:cNvSpPr>
            <a:spLocks noGrp="1"/>
          </p:cNvSpPr>
          <p:nvPr>
            <p:ph type="sldNum" sz="quarter" idx="4294967295"/>
          </p:nvPr>
        </p:nvSpPr>
        <p:spPr>
          <a:xfrm>
            <a:off x="11521440" y="6510528"/>
            <a:ext cx="800000" cy="300000"/>
          </a:xfrm>
          <a:prstGeom prst="rect">
            <a:avLst/>
          </a:prstGeom>
          <a:extLst>
            <a:ext uri="{C572A759-6A51-4108-AA02-DFA0A04FC94B}">
              <ma14:wrappingTextBoxFlag xmlns:ma14="http://schemas.microsoft.com/office/mac/drawingml/2011/main" val="0"/>
            </a:ext>
          </a:extLst>
        </p:spPr>
        <p:txBody>
          <a:bodyPr/>
          <a:lstStyle>
            <a:lvl1pPr>
              <a:defRPr sz="700">
                <a:solidFill>
                  <a:srgbClr val="D6A955"/>
                </a:solidFill>
              </a:defRPr>
            </a:lvl1pPr>
          </a:lstStyle>
          <a:p>
            <a:pPr algn="l"/>
            <a:fld id="{F7021451-1387-4CA6-816F-3879F97B5CBC}" type="slidenum">
              <a:rPr b="0" lang="en-US"/>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B1020"/>
        </a:solidFill>
      </p:bgPr>
    </p:bg>
    <p:spTree>
      <p:nvGrpSpPr>
        <p:cNvPr id="1" name=""/>
        <p:cNvGrpSpPr/>
        <p:nvPr/>
      </p:nvGrpSpPr>
      <p:grpSpPr>
        <a:xfrm>
          <a:off x="0" y="0"/>
          <a:ext cx="0" cy="0"/>
          <a:chOff x="0" y="0"/>
          <a:chExt cx="0" cy="0"/>
        </a:xfrm>
      </p:grpSpPr>
      <p:sp>
        <p:nvSpPr>
          <p:cNvPr id="2" name="Shape 0"/>
          <p:cNvSpPr/>
          <p:nvPr/>
        </p:nvSpPr>
        <p:spPr>
          <a:xfrm>
            <a:off x="10287000" y="182880"/>
            <a:ext cx="1188720" cy="73152"/>
          </a:xfrm>
          <a:prstGeom prst="rect">
            <a:avLst/>
          </a:prstGeom>
          <a:solidFill>
            <a:srgbClr val="D6A955">
              <a:alpha val="90000"/>
            </a:srgbClr>
          </a:solidFill>
          <a:ln w="12700">
            <a:solidFill>
              <a:srgbClr val="D6A955">
                <a:alpha val="0"/>
              </a:srgbClr>
            </a:solidFill>
            <a:prstDash val="solid"/>
          </a:ln>
        </p:spPr>
      </p:sp>
      <p:sp>
        <p:nvSpPr>
          <p:cNvPr id="3" name="Shape 1"/>
          <p:cNvSpPr/>
          <p:nvPr/>
        </p:nvSpPr>
        <p:spPr>
          <a:xfrm>
            <a:off x="685800" y="5989320"/>
            <a:ext cx="1188720" cy="73152"/>
          </a:xfrm>
          <a:prstGeom prst="rect">
            <a:avLst/>
          </a:prstGeom>
          <a:solidFill>
            <a:srgbClr val="334155">
              <a:alpha val="90000"/>
            </a:srgbClr>
          </a:solidFill>
          <a:ln w="12700">
            <a:solidFill>
              <a:srgbClr val="334155">
                <a:alpha val="0"/>
              </a:srgbClr>
            </a:solidFill>
            <a:prstDash val="solid"/>
          </a:ln>
        </p:spPr>
      </p:sp>
      <p:sp>
        <p:nvSpPr>
          <p:cNvPr id="4" name="Text 2"/>
          <p:cNvSpPr/>
          <p:nvPr/>
        </p:nvSpPr>
        <p:spPr>
          <a:xfrm>
            <a:off x="594360" y="384048"/>
            <a:ext cx="4297680" cy="201168"/>
          </a:xfrm>
          <a:prstGeom prst="rect">
            <a:avLst/>
          </a:prstGeom>
          <a:noFill/>
          <a:ln/>
        </p:spPr>
        <p:txBody>
          <a:bodyPr wrap="square" lIns="0" tIns="0" rIns="0" bIns="0" rtlCol="0" anchor="ctr"/>
          <a:lstStyle/>
          <a:p>
            <a:pPr indent="0" marL="0">
              <a:buNone/>
            </a:pPr>
            <a:r>
              <a:rPr lang="en-US" sz="760" b="1" dirty="0">
                <a:solidFill>
                  <a:srgbClr val="D6A955"/>
                </a:solidFill>
              </a:rPr>
              <a:t>RESPONSIBILITY BEFORE OPPORTUNITY</a:t>
            </a:r>
            <a:endParaRPr lang="en-US" sz="760" dirty="0"/>
          </a:p>
        </p:txBody>
      </p:sp>
      <p:sp>
        <p:nvSpPr>
          <p:cNvPr id="5" name="Text 3"/>
          <p:cNvSpPr/>
          <p:nvPr/>
        </p:nvSpPr>
        <p:spPr>
          <a:xfrm>
            <a:off x="594360" y="658368"/>
            <a:ext cx="10241280" cy="512064"/>
          </a:xfrm>
          <a:prstGeom prst="rect">
            <a:avLst/>
          </a:prstGeom>
          <a:noFill/>
          <a:ln/>
        </p:spPr>
        <p:txBody>
          <a:bodyPr wrap="square" lIns="0" tIns="0" rIns="0" bIns="0" rtlCol="0" anchor="ctr">
            <a:normAutofit/>
          </a:bodyPr>
          <a:lstStyle/>
          <a:p>
            <a:pPr indent="0" marL="0">
              <a:buNone/>
            </a:pPr>
            <a:r>
              <a:rPr lang="en-US" sz="2600" b="1" dirty="0">
                <a:solidFill>
                  <a:srgbClr val="F8FAFC"/>
                </a:solidFill>
              </a:rPr>
              <a:t>What We Expect From Every Member</a:t>
            </a:r>
            <a:endParaRPr lang="en-US" sz="2600" dirty="0"/>
          </a:p>
        </p:txBody>
      </p:sp>
      <p:sp>
        <p:nvSpPr>
          <p:cNvPr id="6" name="Shape 4"/>
          <p:cNvSpPr/>
          <p:nvPr/>
        </p:nvSpPr>
        <p:spPr>
          <a:xfrm>
            <a:off x="685800" y="1417320"/>
            <a:ext cx="3337560" cy="1463040"/>
          </a:xfrm>
          <a:prstGeom prst="roundRect">
            <a:avLst>
              <a:gd name="adj" fmla="val 7500"/>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7" name="Text 5"/>
          <p:cNvSpPr/>
          <p:nvPr/>
        </p:nvSpPr>
        <p:spPr>
          <a:xfrm>
            <a:off x="850392" y="1563624"/>
            <a:ext cx="3008376" cy="237744"/>
          </a:xfrm>
          <a:prstGeom prst="rect">
            <a:avLst/>
          </a:prstGeom>
          <a:noFill/>
          <a:ln/>
        </p:spPr>
        <p:txBody>
          <a:bodyPr wrap="square" lIns="0" tIns="0" rIns="0" bIns="0" rtlCol="0" anchor="ctr">
            <a:normAutofit/>
          </a:bodyPr>
          <a:lstStyle/>
          <a:p>
            <a:pPr indent="0" marL="0">
              <a:buNone/>
            </a:pPr>
            <a:r>
              <a:rPr lang="en-US" sz="1120" b="1" dirty="0">
                <a:solidFill>
                  <a:srgbClr val="F8FAFC"/>
                </a:solidFill>
              </a:rPr>
              <a:t>Learn Daily</a:t>
            </a:r>
            <a:endParaRPr lang="en-US" sz="1120" dirty="0"/>
          </a:p>
        </p:txBody>
      </p:sp>
      <p:sp>
        <p:nvSpPr>
          <p:cNvPr id="8" name="Shape 6"/>
          <p:cNvSpPr/>
          <p:nvPr/>
        </p:nvSpPr>
        <p:spPr>
          <a:xfrm>
            <a:off x="850392" y="1856232"/>
            <a:ext cx="685800" cy="0"/>
          </a:xfrm>
          <a:prstGeom prst="line">
            <a:avLst/>
          </a:prstGeom>
          <a:noFill/>
          <a:ln w="12700">
            <a:solidFill>
              <a:srgbClr val="D6A955"/>
            </a:solidFill>
            <a:prstDash val="solid"/>
          </a:ln>
        </p:spPr>
      </p:sp>
      <p:sp>
        <p:nvSpPr>
          <p:cNvPr id="9" name="Text 7"/>
          <p:cNvSpPr/>
          <p:nvPr/>
        </p:nvSpPr>
        <p:spPr>
          <a:xfrm>
            <a:off x="850392" y="1947672"/>
            <a:ext cx="3008376" cy="804672"/>
          </a:xfrm>
          <a:prstGeom prst="rect">
            <a:avLst/>
          </a:prstGeom>
          <a:noFill/>
          <a:ln/>
        </p:spPr>
        <p:txBody>
          <a:bodyPr wrap="square" lIns="0" tIns="0" rIns="0" bIns="0" rtlCol="0" anchor="t">
            <a:normAutofit/>
          </a:bodyPr>
          <a:lstStyle/>
          <a:p>
            <a:pPr indent="0" marL="0">
              <a:buNone/>
            </a:pPr>
            <a:r>
              <a:rPr lang="en-US" sz="950" dirty="0">
                <a:solidFill>
                  <a:srgbClr val="CBD5E1"/>
                </a:solidFill>
              </a:rPr>
              <a:t>Complete training, quizzes and assignments.</a:t>
            </a:r>
            <a:endParaRPr lang="en-US" sz="950" dirty="0"/>
          </a:p>
        </p:txBody>
      </p:sp>
      <p:sp>
        <p:nvSpPr>
          <p:cNvPr id="10" name="Shape 8"/>
          <p:cNvSpPr/>
          <p:nvPr/>
        </p:nvSpPr>
        <p:spPr>
          <a:xfrm>
            <a:off x="4480560" y="1417320"/>
            <a:ext cx="3337560" cy="1463040"/>
          </a:xfrm>
          <a:prstGeom prst="roundRect">
            <a:avLst>
              <a:gd name="adj" fmla="val 7500"/>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11" name="Text 9"/>
          <p:cNvSpPr/>
          <p:nvPr/>
        </p:nvSpPr>
        <p:spPr>
          <a:xfrm>
            <a:off x="4645152" y="1563624"/>
            <a:ext cx="3008376" cy="237744"/>
          </a:xfrm>
          <a:prstGeom prst="rect">
            <a:avLst/>
          </a:prstGeom>
          <a:noFill/>
          <a:ln/>
        </p:spPr>
        <p:txBody>
          <a:bodyPr wrap="square" lIns="0" tIns="0" rIns="0" bIns="0" rtlCol="0" anchor="ctr">
            <a:normAutofit/>
          </a:bodyPr>
          <a:lstStyle/>
          <a:p>
            <a:pPr indent="0" marL="0">
              <a:buNone/>
            </a:pPr>
            <a:r>
              <a:rPr lang="en-US" sz="1120" b="1" dirty="0">
                <a:solidFill>
                  <a:srgbClr val="F8FAFC"/>
                </a:solidFill>
              </a:rPr>
              <a:t>Work Transparently</a:t>
            </a:r>
            <a:endParaRPr lang="en-US" sz="1120" dirty="0"/>
          </a:p>
        </p:txBody>
      </p:sp>
      <p:sp>
        <p:nvSpPr>
          <p:cNvPr id="12" name="Shape 10"/>
          <p:cNvSpPr/>
          <p:nvPr/>
        </p:nvSpPr>
        <p:spPr>
          <a:xfrm>
            <a:off x="4645152" y="1856232"/>
            <a:ext cx="685800" cy="0"/>
          </a:xfrm>
          <a:prstGeom prst="line">
            <a:avLst/>
          </a:prstGeom>
          <a:noFill/>
          <a:ln w="12700">
            <a:solidFill>
              <a:srgbClr val="38BDF8"/>
            </a:solidFill>
            <a:prstDash val="solid"/>
          </a:ln>
        </p:spPr>
      </p:sp>
      <p:sp>
        <p:nvSpPr>
          <p:cNvPr id="13" name="Text 11"/>
          <p:cNvSpPr/>
          <p:nvPr/>
        </p:nvSpPr>
        <p:spPr>
          <a:xfrm>
            <a:off x="4645152" y="1947672"/>
            <a:ext cx="3008376" cy="804672"/>
          </a:xfrm>
          <a:prstGeom prst="rect">
            <a:avLst/>
          </a:prstGeom>
          <a:noFill/>
          <a:ln/>
        </p:spPr>
        <p:txBody>
          <a:bodyPr wrap="square" lIns="0" tIns="0" rIns="0" bIns="0" rtlCol="0" anchor="t">
            <a:normAutofit/>
          </a:bodyPr>
          <a:lstStyle/>
          <a:p>
            <a:pPr indent="0" marL="0">
              <a:buNone/>
            </a:pPr>
            <a:r>
              <a:rPr lang="en-US" sz="950" dirty="0">
                <a:solidFill>
                  <a:srgbClr val="CBD5E1"/>
                </a:solidFill>
              </a:rPr>
              <a:t>Update CRM and share accurate client status.</a:t>
            </a:r>
            <a:endParaRPr lang="en-US" sz="950" dirty="0"/>
          </a:p>
        </p:txBody>
      </p:sp>
      <p:sp>
        <p:nvSpPr>
          <p:cNvPr id="14" name="Shape 12"/>
          <p:cNvSpPr/>
          <p:nvPr/>
        </p:nvSpPr>
        <p:spPr>
          <a:xfrm>
            <a:off x="8275320" y="1417320"/>
            <a:ext cx="3337560" cy="1463040"/>
          </a:xfrm>
          <a:prstGeom prst="roundRect">
            <a:avLst>
              <a:gd name="adj" fmla="val 7500"/>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15" name="Text 13"/>
          <p:cNvSpPr/>
          <p:nvPr/>
        </p:nvSpPr>
        <p:spPr>
          <a:xfrm>
            <a:off x="8439912" y="1563624"/>
            <a:ext cx="3008376" cy="237744"/>
          </a:xfrm>
          <a:prstGeom prst="rect">
            <a:avLst/>
          </a:prstGeom>
          <a:noFill/>
          <a:ln/>
        </p:spPr>
        <p:txBody>
          <a:bodyPr wrap="square" lIns="0" tIns="0" rIns="0" bIns="0" rtlCol="0" anchor="ctr">
            <a:normAutofit/>
          </a:bodyPr>
          <a:lstStyle/>
          <a:p>
            <a:pPr indent="0" marL="0">
              <a:buNone/>
            </a:pPr>
            <a:r>
              <a:rPr lang="en-US" sz="1120" b="1" dirty="0">
                <a:solidFill>
                  <a:srgbClr val="F8FAFC"/>
                </a:solidFill>
              </a:rPr>
              <a:t>Stay Ethical</a:t>
            </a:r>
            <a:endParaRPr lang="en-US" sz="1120" dirty="0"/>
          </a:p>
        </p:txBody>
      </p:sp>
      <p:sp>
        <p:nvSpPr>
          <p:cNvPr id="16" name="Shape 14"/>
          <p:cNvSpPr/>
          <p:nvPr/>
        </p:nvSpPr>
        <p:spPr>
          <a:xfrm>
            <a:off x="8439912" y="1856232"/>
            <a:ext cx="685800" cy="0"/>
          </a:xfrm>
          <a:prstGeom prst="line">
            <a:avLst/>
          </a:prstGeom>
          <a:noFill/>
          <a:ln w="12700">
            <a:solidFill>
              <a:srgbClr val="22C55E"/>
            </a:solidFill>
            <a:prstDash val="solid"/>
          </a:ln>
        </p:spPr>
      </p:sp>
      <p:sp>
        <p:nvSpPr>
          <p:cNvPr id="17" name="Text 15"/>
          <p:cNvSpPr/>
          <p:nvPr/>
        </p:nvSpPr>
        <p:spPr>
          <a:xfrm>
            <a:off x="8439912" y="1947672"/>
            <a:ext cx="3008376" cy="804672"/>
          </a:xfrm>
          <a:prstGeom prst="rect">
            <a:avLst/>
          </a:prstGeom>
          <a:noFill/>
          <a:ln/>
        </p:spPr>
        <p:txBody>
          <a:bodyPr wrap="square" lIns="0" tIns="0" rIns="0" bIns="0" rtlCol="0" anchor="t">
            <a:normAutofit/>
          </a:bodyPr>
          <a:lstStyle/>
          <a:p>
            <a:pPr indent="0" marL="0">
              <a:buNone/>
            </a:pPr>
            <a:r>
              <a:rPr lang="en-US" sz="950" dirty="0">
                <a:solidFill>
                  <a:srgbClr val="CBD5E1"/>
                </a:solidFill>
              </a:rPr>
              <a:t>No false commitment, fake reporting or data misuse.</a:t>
            </a:r>
            <a:endParaRPr lang="en-US" sz="950" dirty="0"/>
          </a:p>
        </p:txBody>
      </p:sp>
      <p:sp>
        <p:nvSpPr>
          <p:cNvPr id="18" name="Shape 16"/>
          <p:cNvSpPr/>
          <p:nvPr/>
        </p:nvSpPr>
        <p:spPr>
          <a:xfrm>
            <a:off x="685800" y="3566160"/>
            <a:ext cx="3337560" cy="1463040"/>
          </a:xfrm>
          <a:prstGeom prst="roundRect">
            <a:avLst>
              <a:gd name="adj" fmla="val 7500"/>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19" name="Text 17"/>
          <p:cNvSpPr/>
          <p:nvPr/>
        </p:nvSpPr>
        <p:spPr>
          <a:xfrm>
            <a:off x="850392" y="3712464"/>
            <a:ext cx="3008376" cy="237744"/>
          </a:xfrm>
          <a:prstGeom prst="rect">
            <a:avLst/>
          </a:prstGeom>
          <a:noFill/>
          <a:ln/>
        </p:spPr>
        <p:txBody>
          <a:bodyPr wrap="square" lIns="0" tIns="0" rIns="0" bIns="0" rtlCol="0" anchor="ctr">
            <a:normAutofit/>
          </a:bodyPr>
          <a:lstStyle/>
          <a:p>
            <a:pPr indent="0" marL="0">
              <a:buNone/>
            </a:pPr>
            <a:r>
              <a:rPr lang="en-US" sz="1120" b="1" dirty="0">
                <a:solidFill>
                  <a:srgbClr val="F8FAFC"/>
                </a:solidFill>
              </a:rPr>
              <a:t>Support Others</a:t>
            </a:r>
            <a:endParaRPr lang="en-US" sz="1120" dirty="0"/>
          </a:p>
        </p:txBody>
      </p:sp>
      <p:sp>
        <p:nvSpPr>
          <p:cNvPr id="20" name="Shape 18"/>
          <p:cNvSpPr/>
          <p:nvPr/>
        </p:nvSpPr>
        <p:spPr>
          <a:xfrm>
            <a:off x="850392" y="4005072"/>
            <a:ext cx="685800" cy="0"/>
          </a:xfrm>
          <a:prstGeom prst="line">
            <a:avLst/>
          </a:prstGeom>
          <a:noFill/>
          <a:ln w="12700">
            <a:solidFill>
              <a:srgbClr val="A78BFA"/>
            </a:solidFill>
            <a:prstDash val="solid"/>
          </a:ln>
        </p:spPr>
      </p:sp>
      <p:sp>
        <p:nvSpPr>
          <p:cNvPr id="21" name="Text 19"/>
          <p:cNvSpPr/>
          <p:nvPr/>
        </p:nvSpPr>
        <p:spPr>
          <a:xfrm>
            <a:off x="850392" y="4096512"/>
            <a:ext cx="3008376" cy="804672"/>
          </a:xfrm>
          <a:prstGeom prst="rect">
            <a:avLst/>
          </a:prstGeom>
          <a:noFill/>
          <a:ln/>
        </p:spPr>
        <p:txBody>
          <a:bodyPr wrap="square" lIns="0" tIns="0" rIns="0" bIns="0" rtlCol="0" anchor="t">
            <a:normAutofit/>
          </a:bodyPr>
          <a:lstStyle/>
          <a:p>
            <a:pPr indent="0" marL="0">
              <a:buNone/>
            </a:pPr>
            <a:r>
              <a:rPr lang="en-US" sz="950" dirty="0">
                <a:solidFill>
                  <a:srgbClr val="CBD5E1"/>
                </a:solidFill>
              </a:rPr>
              <a:t>Help team members and mentor new learners.</a:t>
            </a:r>
            <a:endParaRPr lang="en-US" sz="950" dirty="0"/>
          </a:p>
        </p:txBody>
      </p:sp>
      <p:sp>
        <p:nvSpPr>
          <p:cNvPr id="22" name="Shape 20"/>
          <p:cNvSpPr/>
          <p:nvPr/>
        </p:nvSpPr>
        <p:spPr>
          <a:xfrm>
            <a:off x="4480560" y="3566160"/>
            <a:ext cx="3337560" cy="1463040"/>
          </a:xfrm>
          <a:prstGeom prst="roundRect">
            <a:avLst>
              <a:gd name="adj" fmla="val 7500"/>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23" name="Text 21"/>
          <p:cNvSpPr/>
          <p:nvPr/>
        </p:nvSpPr>
        <p:spPr>
          <a:xfrm>
            <a:off x="4645152" y="3712464"/>
            <a:ext cx="3008376" cy="237744"/>
          </a:xfrm>
          <a:prstGeom prst="rect">
            <a:avLst/>
          </a:prstGeom>
          <a:noFill/>
          <a:ln/>
        </p:spPr>
        <p:txBody>
          <a:bodyPr wrap="square" lIns="0" tIns="0" rIns="0" bIns="0" rtlCol="0" anchor="ctr">
            <a:normAutofit/>
          </a:bodyPr>
          <a:lstStyle/>
          <a:p>
            <a:pPr indent="0" marL="0">
              <a:buNone/>
            </a:pPr>
            <a:r>
              <a:rPr lang="en-US" sz="1120" b="1" dirty="0">
                <a:solidFill>
                  <a:srgbClr val="F8FAFC"/>
                </a:solidFill>
              </a:rPr>
              <a:t>Create Impact</a:t>
            </a:r>
            <a:endParaRPr lang="en-US" sz="1120" dirty="0"/>
          </a:p>
        </p:txBody>
      </p:sp>
      <p:sp>
        <p:nvSpPr>
          <p:cNvPr id="24" name="Shape 22"/>
          <p:cNvSpPr/>
          <p:nvPr/>
        </p:nvSpPr>
        <p:spPr>
          <a:xfrm>
            <a:off x="4645152" y="4005072"/>
            <a:ext cx="685800" cy="0"/>
          </a:xfrm>
          <a:prstGeom prst="line">
            <a:avLst/>
          </a:prstGeom>
          <a:noFill/>
          <a:ln w="12700">
            <a:solidFill>
              <a:srgbClr val="F3C969"/>
            </a:solidFill>
            <a:prstDash val="solid"/>
          </a:ln>
        </p:spPr>
      </p:sp>
      <p:sp>
        <p:nvSpPr>
          <p:cNvPr id="25" name="Text 23"/>
          <p:cNvSpPr/>
          <p:nvPr/>
        </p:nvSpPr>
        <p:spPr>
          <a:xfrm>
            <a:off x="4645152" y="4096512"/>
            <a:ext cx="3008376" cy="804672"/>
          </a:xfrm>
          <a:prstGeom prst="rect">
            <a:avLst/>
          </a:prstGeom>
          <a:noFill/>
          <a:ln/>
        </p:spPr>
        <p:txBody>
          <a:bodyPr wrap="square" lIns="0" tIns="0" rIns="0" bIns="0" rtlCol="0" anchor="t">
            <a:normAutofit/>
          </a:bodyPr>
          <a:lstStyle/>
          <a:p>
            <a:pPr indent="0" marL="0">
              <a:buNone/>
            </a:pPr>
            <a:r>
              <a:rPr lang="en-US" sz="950" dirty="0">
                <a:solidFill>
                  <a:srgbClr val="CBD5E1"/>
                </a:solidFill>
              </a:rPr>
              <a:t>Contribute to family, community and Mission Virasat goals.</a:t>
            </a:r>
            <a:endParaRPr lang="en-US" sz="950" dirty="0"/>
          </a:p>
        </p:txBody>
      </p:sp>
      <p:sp>
        <p:nvSpPr>
          <p:cNvPr id="26" name="Shape 24"/>
          <p:cNvSpPr/>
          <p:nvPr/>
        </p:nvSpPr>
        <p:spPr>
          <a:xfrm>
            <a:off x="8275320" y="3566160"/>
            <a:ext cx="3337560" cy="1463040"/>
          </a:xfrm>
          <a:prstGeom prst="roundRect">
            <a:avLst>
              <a:gd name="adj" fmla="val 7500"/>
            </a:avLst>
          </a:prstGeom>
          <a:solidFill>
            <a:srgbClr val="162033"/>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27" name="Text 25"/>
          <p:cNvSpPr/>
          <p:nvPr/>
        </p:nvSpPr>
        <p:spPr>
          <a:xfrm>
            <a:off x="8439912" y="3712464"/>
            <a:ext cx="3008376" cy="237744"/>
          </a:xfrm>
          <a:prstGeom prst="rect">
            <a:avLst/>
          </a:prstGeom>
          <a:noFill/>
          <a:ln/>
        </p:spPr>
        <p:txBody>
          <a:bodyPr wrap="square" lIns="0" tIns="0" rIns="0" bIns="0" rtlCol="0" anchor="ctr">
            <a:normAutofit/>
          </a:bodyPr>
          <a:lstStyle/>
          <a:p>
            <a:pPr indent="0" marL="0">
              <a:buNone/>
            </a:pPr>
            <a:r>
              <a:rPr lang="en-US" sz="1120" b="1" dirty="0">
                <a:solidFill>
                  <a:srgbClr val="F8FAFC"/>
                </a:solidFill>
              </a:rPr>
              <a:t>Improve Always</a:t>
            </a:r>
            <a:endParaRPr lang="en-US" sz="1120" dirty="0"/>
          </a:p>
        </p:txBody>
      </p:sp>
      <p:sp>
        <p:nvSpPr>
          <p:cNvPr id="28" name="Shape 26"/>
          <p:cNvSpPr/>
          <p:nvPr/>
        </p:nvSpPr>
        <p:spPr>
          <a:xfrm>
            <a:off x="8439912" y="4005072"/>
            <a:ext cx="685800" cy="0"/>
          </a:xfrm>
          <a:prstGeom prst="line">
            <a:avLst/>
          </a:prstGeom>
          <a:noFill/>
          <a:ln w="12700">
            <a:solidFill>
              <a:srgbClr val="F43F5E"/>
            </a:solidFill>
            <a:prstDash val="solid"/>
          </a:ln>
        </p:spPr>
      </p:sp>
      <p:sp>
        <p:nvSpPr>
          <p:cNvPr id="29" name="Text 27"/>
          <p:cNvSpPr/>
          <p:nvPr/>
        </p:nvSpPr>
        <p:spPr>
          <a:xfrm>
            <a:off x="8439912" y="4096512"/>
            <a:ext cx="3008376" cy="804672"/>
          </a:xfrm>
          <a:prstGeom prst="rect">
            <a:avLst/>
          </a:prstGeom>
          <a:noFill/>
          <a:ln/>
        </p:spPr>
        <p:txBody>
          <a:bodyPr wrap="square" lIns="0" tIns="0" rIns="0" bIns="0" rtlCol="0" anchor="t">
            <a:normAutofit/>
          </a:bodyPr>
          <a:lstStyle/>
          <a:p>
            <a:pPr indent="0" marL="0">
              <a:buNone/>
            </a:pPr>
            <a:r>
              <a:rPr lang="en-US" sz="950" dirty="0">
                <a:solidFill>
                  <a:srgbClr val="CBD5E1"/>
                </a:solidFill>
              </a:rPr>
              <a:t>Use feedback, AI coaching and audits to grow.</a:t>
            </a:r>
            <a:endParaRPr lang="en-US" sz="950" dirty="0"/>
          </a:p>
        </p:txBody>
      </p:sp>
      <p:sp>
        <p:nvSpPr>
          <p:cNvPr id="30" name="Text 28"/>
          <p:cNvSpPr/>
          <p:nvPr/>
        </p:nvSpPr>
        <p:spPr>
          <a:xfrm>
            <a:off x="594360" y="6144768"/>
            <a:ext cx="10698480" cy="219456"/>
          </a:xfrm>
          <a:prstGeom prst="rect">
            <a:avLst/>
          </a:prstGeom>
          <a:noFill/>
          <a:ln/>
        </p:spPr>
        <p:txBody>
          <a:bodyPr wrap="square" lIns="0" tIns="0" rIns="0" bIns="0" rtlCol="0" anchor="ctr">
            <a:normAutofit/>
          </a:bodyPr>
          <a:lstStyle/>
          <a:p>
            <a:pPr algn="ctr" indent="0" marL="0">
              <a:buNone/>
            </a:pPr>
            <a:r>
              <a:rPr lang="en-US" sz="820" dirty="0">
                <a:solidFill>
                  <a:srgbClr val="94A3B8"/>
                </a:solidFill>
              </a:rPr>
              <a:t>The ecosystem becomes strong when every member accepts responsibility.</a:t>
            </a:r>
            <a:endParaRPr lang="en-US" sz="820" dirty="0"/>
          </a:p>
        </p:txBody>
      </p:sp>
      <p:sp>
        <p:nvSpPr>
          <p:cNvPr id="25" name="Slide Number Placeholder 0"/>
          <p:cNvSpPr>
            <a:spLocks noGrp="1"/>
          </p:cNvSpPr>
          <p:nvPr>
            <p:ph type="sldNum" sz="quarter" idx="4294967295"/>
          </p:nvPr>
        </p:nvSpPr>
        <p:spPr>
          <a:xfrm>
            <a:off x="11521440" y="6510528"/>
            <a:ext cx="800000" cy="300000"/>
          </a:xfrm>
          <a:prstGeom prst="rect">
            <a:avLst/>
          </a:prstGeom>
          <a:extLst>
            <a:ext uri="{C572A759-6A51-4108-AA02-DFA0A04FC94B}">
              <ma14:wrappingTextBoxFlag xmlns:ma14="http://schemas.microsoft.com/office/mac/drawingml/2011/main" val="0"/>
            </a:ext>
          </a:extLst>
        </p:spPr>
        <p:txBody>
          <a:bodyPr/>
          <a:lstStyle>
            <a:lvl1pPr>
              <a:defRPr sz="700">
                <a:solidFill>
                  <a:srgbClr val="D6A955"/>
                </a:solidFill>
              </a:defRPr>
            </a:lvl1pPr>
          </a:lstStyle>
          <a:p>
            <a:pPr algn="l"/>
            <a:fld id="{F7021451-1387-4CA6-816F-3879F97B5CBC}" type="slidenum">
              <a:rPr b="0" lang="en-US"/>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B1020"/>
        </a:solidFill>
      </p:bgPr>
    </p:bg>
    <p:spTree>
      <p:nvGrpSpPr>
        <p:cNvPr id="1" name=""/>
        <p:cNvGrpSpPr/>
        <p:nvPr/>
      </p:nvGrpSpPr>
      <p:grpSpPr>
        <a:xfrm>
          <a:off x="0" y="0"/>
          <a:ext cx="0" cy="0"/>
          <a:chOff x="0" y="0"/>
          <a:chExt cx="0" cy="0"/>
        </a:xfrm>
      </p:grpSpPr>
      <p:sp>
        <p:nvSpPr>
          <p:cNvPr id="2" name="Shape 0"/>
          <p:cNvSpPr/>
          <p:nvPr/>
        </p:nvSpPr>
        <p:spPr>
          <a:xfrm>
            <a:off x="10287000" y="182880"/>
            <a:ext cx="1188720" cy="73152"/>
          </a:xfrm>
          <a:prstGeom prst="rect">
            <a:avLst/>
          </a:prstGeom>
          <a:solidFill>
            <a:srgbClr val="D6A955">
              <a:alpha val="90000"/>
            </a:srgbClr>
          </a:solidFill>
          <a:ln w="12700">
            <a:solidFill>
              <a:srgbClr val="D6A955">
                <a:alpha val="0"/>
              </a:srgbClr>
            </a:solidFill>
            <a:prstDash val="solid"/>
          </a:ln>
        </p:spPr>
      </p:sp>
      <p:sp>
        <p:nvSpPr>
          <p:cNvPr id="3" name="Shape 1"/>
          <p:cNvSpPr/>
          <p:nvPr/>
        </p:nvSpPr>
        <p:spPr>
          <a:xfrm>
            <a:off x="685800" y="5989320"/>
            <a:ext cx="1188720" cy="73152"/>
          </a:xfrm>
          <a:prstGeom prst="rect">
            <a:avLst/>
          </a:prstGeom>
          <a:solidFill>
            <a:srgbClr val="334155">
              <a:alpha val="90000"/>
            </a:srgbClr>
          </a:solidFill>
          <a:ln w="12700">
            <a:solidFill>
              <a:srgbClr val="334155">
                <a:alpha val="0"/>
              </a:srgbClr>
            </a:solidFill>
            <a:prstDash val="solid"/>
          </a:ln>
        </p:spPr>
      </p:sp>
      <p:sp>
        <p:nvSpPr>
          <p:cNvPr id="4" name="Text 2"/>
          <p:cNvSpPr/>
          <p:nvPr/>
        </p:nvSpPr>
        <p:spPr>
          <a:xfrm>
            <a:off x="594360" y="384048"/>
            <a:ext cx="4297680" cy="201168"/>
          </a:xfrm>
          <a:prstGeom prst="rect">
            <a:avLst/>
          </a:prstGeom>
          <a:noFill/>
          <a:ln/>
        </p:spPr>
        <p:txBody>
          <a:bodyPr wrap="square" lIns="0" tIns="0" rIns="0" bIns="0" rtlCol="0" anchor="ctr"/>
          <a:lstStyle/>
          <a:p>
            <a:pPr indent="0" marL="0">
              <a:buNone/>
            </a:pPr>
            <a:r>
              <a:rPr lang="en-US" sz="760" b="1" dirty="0">
                <a:solidFill>
                  <a:srgbClr val="D6A955"/>
                </a:solidFill>
              </a:rPr>
              <a:t>EACH VERTICAL HAS A CLEAR ROLE</a:t>
            </a:r>
            <a:endParaRPr lang="en-US" sz="760" dirty="0"/>
          </a:p>
        </p:txBody>
      </p:sp>
      <p:sp>
        <p:nvSpPr>
          <p:cNvPr id="5" name="Text 3"/>
          <p:cNvSpPr/>
          <p:nvPr/>
        </p:nvSpPr>
        <p:spPr>
          <a:xfrm>
            <a:off x="594360" y="658368"/>
            <a:ext cx="10241280" cy="512064"/>
          </a:xfrm>
          <a:prstGeom prst="rect">
            <a:avLst/>
          </a:prstGeom>
          <a:noFill/>
          <a:ln/>
        </p:spPr>
        <p:txBody>
          <a:bodyPr wrap="square" lIns="0" tIns="0" rIns="0" bIns="0" rtlCol="0" anchor="ctr">
            <a:normAutofit/>
          </a:bodyPr>
          <a:lstStyle/>
          <a:p>
            <a:pPr indent="0" marL="0">
              <a:buNone/>
            </a:pPr>
            <a:r>
              <a:rPr lang="en-US" sz="2600" b="1" dirty="0">
                <a:solidFill>
                  <a:srgbClr val="F8FAFC"/>
                </a:solidFill>
              </a:rPr>
              <a:t>Industry-Wise Business Structure</a:t>
            </a:r>
            <a:endParaRPr lang="en-US" sz="2600" dirty="0"/>
          </a:p>
        </p:txBody>
      </p:sp>
      <p:sp>
        <p:nvSpPr>
          <p:cNvPr id="6" name="Shape 4"/>
          <p:cNvSpPr/>
          <p:nvPr/>
        </p:nvSpPr>
        <p:spPr>
          <a:xfrm>
            <a:off x="822960" y="1234440"/>
            <a:ext cx="2743200" cy="502920"/>
          </a:xfrm>
          <a:prstGeom prst="roundRect">
            <a:avLst>
              <a:gd name="adj" fmla="val 21818"/>
            </a:avLst>
          </a:prstGeom>
          <a:solidFill>
            <a:srgbClr val="111827"/>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7" name="Text 5"/>
          <p:cNvSpPr/>
          <p:nvPr/>
        </p:nvSpPr>
        <p:spPr>
          <a:xfrm>
            <a:off x="987552" y="1380744"/>
            <a:ext cx="2414016" cy="237744"/>
          </a:xfrm>
          <a:prstGeom prst="rect">
            <a:avLst/>
          </a:prstGeom>
          <a:noFill/>
          <a:ln/>
        </p:spPr>
        <p:txBody>
          <a:bodyPr wrap="square" lIns="0" tIns="0" rIns="0" bIns="0" rtlCol="0" anchor="ctr">
            <a:normAutofit/>
          </a:bodyPr>
          <a:lstStyle/>
          <a:p>
            <a:pPr indent="0" marL="0">
              <a:buNone/>
            </a:pPr>
            <a:r>
              <a:rPr lang="en-US" sz="1000" b="1" dirty="0">
                <a:solidFill>
                  <a:srgbClr val="F8FAFC"/>
                </a:solidFill>
              </a:rPr>
              <a:t>Real Estate</a:t>
            </a:r>
            <a:endParaRPr lang="en-US" sz="1000" dirty="0"/>
          </a:p>
        </p:txBody>
      </p:sp>
      <p:sp>
        <p:nvSpPr>
          <p:cNvPr id="8" name="Shape 6"/>
          <p:cNvSpPr/>
          <p:nvPr/>
        </p:nvSpPr>
        <p:spPr>
          <a:xfrm>
            <a:off x="987552" y="1673352"/>
            <a:ext cx="685800" cy="0"/>
          </a:xfrm>
          <a:prstGeom prst="line">
            <a:avLst/>
          </a:prstGeom>
          <a:noFill/>
          <a:ln w="12700">
            <a:solidFill>
              <a:srgbClr val="D6A955"/>
            </a:solidFill>
            <a:prstDash val="solid"/>
          </a:ln>
        </p:spPr>
      </p:sp>
      <p:sp>
        <p:nvSpPr>
          <p:cNvPr id="9" name="Text 7"/>
          <p:cNvSpPr/>
          <p:nvPr/>
        </p:nvSpPr>
        <p:spPr>
          <a:xfrm>
            <a:off x="3794760" y="1344168"/>
            <a:ext cx="7132320" cy="201168"/>
          </a:xfrm>
          <a:prstGeom prst="rect">
            <a:avLst/>
          </a:prstGeom>
          <a:noFill/>
          <a:ln/>
        </p:spPr>
        <p:txBody>
          <a:bodyPr wrap="square" lIns="0" tIns="0" rIns="0" bIns="0" rtlCol="0" anchor="ctr">
            <a:normAutofit/>
          </a:bodyPr>
          <a:lstStyle/>
          <a:p>
            <a:pPr indent="0" marL="0">
              <a:buNone/>
            </a:pPr>
            <a:r>
              <a:rPr lang="en-US" sz="1050" dirty="0">
                <a:solidFill>
                  <a:srgbClr val="CBD5E1"/>
                </a:solidFill>
              </a:rPr>
              <a:t>Projects, site visits, inventory, investment and resale</a:t>
            </a:r>
            <a:endParaRPr lang="en-US" sz="1050" dirty="0"/>
          </a:p>
        </p:txBody>
      </p:sp>
      <p:sp>
        <p:nvSpPr>
          <p:cNvPr id="10" name="Shape 8"/>
          <p:cNvSpPr/>
          <p:nvPr/>
        </p:nvSpPr>
        <p:spPr>
          <a:xfrm>
            <a:off x="822960" y="1965960"/>
            <a:ext cx="2743200" cy="502920"/>
          </a:xfrm>
          <a:prstGeom prst="roundRect">
            <a:avLst>
              <a:gd name="adj" fmla="val 21818"/>
            </a:avLst>
          </a:prstGeom>
          <a:solidFill>
            <a:srgbClr val="111827"/>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11" name="Text 9"/>
          <p:cNvSpPr/>
          <p:nvPr/>
        </p:nvSpPr>
        <p:spPr>
          <a:xfrm>
            <a:off x="987552" y="2112264"/>
            <a:ext cx="2414016" cy="237744"/>
          </a:xfrm>
          <a:prstGeom prst="rect">
            <a:avLst/>
          </a:prstGeom>
          <a:noFill/>
          <a:ln/>
        </p:spPr>
        <p:txBody>
          <a:bodyPr wrap="square" lIns="0" tIns="0" rIns="0" bIns="0" rtlCol="0" anchor="ctr">
            <a:normAutofit/>
          </a:bodyPr>
          <a:lstStyle/>
          <a:p>
            <a:pPr indent="0" marL="0">
              <a:buNone/>
            </a:pPr>
            <a:r>
              <a:rPr lang="en-US" sz="1000" b="1" dirty="0">
                <a:solidFill>
                  <a:srgbClr val="F8FAFC"/>
                </a:solidFill>
              </a:rPr>
              <a:t>Finance</a:t>
            </a:r>
            <a:endParaRPr lang="en-US" sz="1000" dirty="0"/>
          </a:p>
        </p:txBody>
      </p:sp>
      <p:sp>
        <p:nvSpPr>
          <p:cNvPr id="12" name="Shape 10"/>
          <p:cNvSpPr/>
          <p:nvPr/>
        </p:nvSpPr>
        <p:spPr>
          <a:xfrm>
            <a:off x="987552" y="2404872"/>
            <a:ext cx="685800" cy="0"/>
          </a:xfrm>
          <a:prstGeom prst="line">
            <a:avLst/>
          </a:prstGeom>
          <a:noFill/>
          <a:ln w="12700">
            <a:solidFill>
              <a:srgbClr val="D6A955"/>
            </a:solidFill>
            <a:prstDash val="solid"/>
          </a:ln>
        </p:spPr>
      </p:sp>
      <p:sp>
        <p:nvSpPr>
          <p:cNvPr id="13" name="Text 11"/>
          <p:cNvSpPr/>
          <p:nvPr/>
        </p:nvSpPr>
        <p:spPr>
          <a:xfrm>
            <a:off x="3794760" y="2075688"/>
            <a:ext cx="7132320" cy="201168"/>
          </a:xfrm>
          <a:prstGeom prst="rect">
            <a:avLst/>
          </a:prstGeom>
          <a:noFill/>
          <a:ln/>
        </p:spPr>
        <p:txBody>
          <a:bodyPr wrap="square" lIns="0" tIns="0" rIns="0" bIns="0" rtlCol="0" anchor="ctr">
            <a:normAutofit/>
          </a:bodyPr>
          <a:lstStyle/>
          <a:p>
            <a:pPr indent="0" marL="0">
              <a:buNone/>
            </a:pPr>
            <a:r>
              <a:rPr lang="en-US" sz="1050" dirty="0">
                <a:solidFill>
                  <a:srgbClr val="CBD5E1"/>
                </a:solidFill>
              </a:rPr>
              <a:t>HL, LAP, PL, BL, eligibility, documents and lender fit</a:t>
            </a:r>
            <a:endParaRPr lang="en-US" sz="1050" dirty="0"/>
          </a:p>
        </p:txBody>
      </p:sp>
      <p:sp>
        <p:nvSpPr>
          <p:cNvPr id="14" name="Shape 12"/>
          <p:cNvSpPr/>
          <p:nvPr/>
        </p:nvSpPr>
        <p:spPr>
          <a:xfrm>
            <a:off x="822960" y="2697480"/>
            <a:ext cx="2743200" cy="502920"/>
          </a:xfrm>
          <a:prstGeom prst="roundRect">
            <a:avLst>
              <a:gd name="adj" fmla="val 21818"/>
            </a:avLst>
          </a:prstGeom>
          <a:solidFill>
            <a:srgbClr val="111827"/>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15" name="Text 13"/>
          <p:cNvSpPr/>
          <p:nvPr/>
        </p:nvSpPr>
        <p:spPr>
          <a:xfrm>
            <a:off x="987552" y="2843784"/>
            <a:ext cx="2414016" cy="237744"/>
          </a:xfrm>
          <a:prstGeom prst="rect">
            <a:avLst/>
          </a:prstGeom>
          <a:noFill/>
          <a:ln/>
        </p:spPr>
        <p:txBody>
          <a:bodyPr wrap="square" lIns="0" tIns="0" rIns="0" bIns="0" rtlCol="0" anchor="ctr">
            <a:normAutofit/>
          </a:bodyPr>
          <a:lstStyle/>
          <a:p>
            <a:pPr indent="0" marL="0">
              <a:buNone/>
            </a:pPr>
            <a:r>
              <a:rPr lang="en-US" sz="1000" b="1" dirty="0">
                <a:solidFill>
                  <a:srgbClr val="F8FAFC"/>
                </a:solidFill>
              </a:rPr>
              <a:t>Export / FMCG</a:t>
            </a:r>
            <a:endParaRPr lang="en-US" sz="1000" dirty="0"/>
          </a:p>
        </p:txBody>
      </p:sp>
      <p:sp>
        <p:nvSpPr>
          <p:cNvPr id="16" name="Shape 14"/>
          <p:cNvSpPr/>
          <p:nvPr/>
        </p:nvSpPr>
        <p:spPr>
          <a:xfrm>
            <a:off x="987552" y="3136392"/>
            <a:ext cx="685800" cy="0"/>
          </a:xfrm>
          <a:prstGeom prst="line">
            <a:avLst/>
          </a:prstGeom>
          <a:noFill/>
          <a:ln w="12700">
            <a:solidFill>
              <a:srgbClr val="D6A955"/>
            </a:solidFill>
            <a:prstDash val="solid"/>
          </a:ln>
        </p:spPr>
      </p:sp>
      <p:sp>
        <p:nvSpPr>
          <p:cNvPr id="17" name="Text 15"/>
          <p:cNvSpPr/>
          <p:nvPr/>
        </p:nvSpPr>
        <p:spPr>
          <a:xfrm>
            <a:off x="3794760" y="2807208"/>
            <a:ext cx="7132320" cy="201168"/>
          </a:xfrm>
          <a:prstGeom prst="rect">
            <a:avLst/>
          </a:prstGeom>
          <a:noFill/>
          <a:ln/>
        </p:spPr>
        <p:txBody>
          <a:bodyPr wrap="square" lIns="0" tIns="0" rIns="0" bIns="0" rtlCol="0" anchor="ctr">
            <a:normAutofit/>
          </a:bodyPr>
          <a:lstStyle/>
          <a:p>
            <a:pPr indent="0" marL="0">
              <a:buNone/>
            </a:pPr>
            <a:r>
              <a:rPr lang="en-US" sz="1050" dirty="0">
                <a:solidFill>
                  <a:srgbClr val="CBD5E1"/>
                </a:solidFill>
              </a:rPr>
              <a:t>RFQ, sourcing, packaging, buyer coordination and logistics</a:t>
            </a:r>
            <a:endParaRPr lang="en-US" sz="1050" dirty="0"/>
          </a:p>
        </p:txBody>
      </p:sp>
      <p:sp>
        <p:nvSpPr>
          <p:cNvPr id="18" name="Shape 16"/>
          <p:cNvSpPr/>
          <p:nvPr/>
        </p:nvSpPr>
        <p:spPr>
          <a:xfrm>
            <a:off x="822960" y="3429000"/>
            <a:ext cx="2743200" cy="502920"/>
          </a:xfrm>
          <a:prstGeom prst="roundRect">
            <a:avLst>
              <a:gd name="adj" fmla="val 21818"/>
            </a:avLst>
          </a:prstGeom>
          <a:solidFill>
            <a:srgbClr val="111827"/>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19" name="Text 17"/>
          <p:cNvSpPr/>
          <p:nvPr/>
        </p:nvSpPr>
        <p:spPr>
          <a:xfrm>
            <a:off x="987552" y="3575304"/>
            <a:ext cx="2414016" cy="237744"/>
          </a:xfrm>
          <a:prstGeom prst="rect">
            <a:avLst/>
          </a:prstGeom>
          <a:noFill/>
          <a:ln/>
        </p:spPr>
        <p:txBody>
          <a:bodyPr wrap="square" lIns="0" tIns="0" rIns="0" bIns="0" rtlCol="0" anchor="ctr">
            <a:normAutofit/>
          </a:bodyPr>
          <a:lstStyle/>
          <a:p>
            <a:pPr indent="0" marL="0">
              <a:buNone/>
            </a:pPr>
            <a:r>
              <a:rPr lang="en-US" sz="1000" b="1" dirty="0">
                <a:solidFill>
                  <a:srgbClr val="F8FAFC"/>
                </a:solidFill>
              </a:rPr>
              <a:t>Publishing / Media</a:t>
            </a:r>
            <a:endParaRPr lang="en-US" sz="1000" dirty="0"/>
          </a:p>
        </p:txBody>
      </p:sp>
      <p:sp>
        <p:nvSpPr>
          <p:cNvPr id="20" name="Shape 18"/>
          <p:cNvSpPr/>
          <p:nvPr/>
        </p:nvSpPr>
        <p:spPr>
          <a:xfrm>
            <a:off x="987552" y="3867912"/>
            <a:ext cx="685800" cy="0"/>
          </a:xfrm>
          <a:prstGeom prst="line">
            <a:avLst/>
          </a:prstGeom>
          <a:noFill/>
          <a:ln w="12700">
            <a:solidFill>
              <a:srgbClr val="D6A955"/>
            </a:solidFill>
            <a:prstDash val="solid"/>
          </a:ln>
        </p:spPr>
      </p:sp>
      <p:sp>
        <p:nvSpPr>
          <p:cNvPr id="21" name="Text 19"/>
          <p:cNvSpPr/>
          <p:nvPr/>
        </p:nvSpPr>
        <p:spPr>
          <a:xfrm>
            <a:off x="3794760" y="3538728"/>
            <a:ext cx="7132320" cy="201168"/>
          </a:xfrm>
          <a:prstGeom prst="rect">
            <a:avLst/>
          </a:prstGeom>
          <a:noFill/>
          <a:ln/>
        </p:spPr>
        <p:txBody>
          <a:bodyPr wrap="square" lIns="0" tIns="0" rIns="0" bIns="0" rtlCol="0" anchor="ctr">
            <a:normAutofit/>
          </a:bodyPr>
          <a:lstStyle/>
          <a:p>
            <a:pPr indent="0" marL="0">
              <a:buNone/>
            </a:pPr>
            <a:r>
              <a:rPr lang="en-US" sz="1050" dirty="0">
                <a:solidFill>
                  <a:srgbClr val="CBD5E1"/>
                </a:solidFill>
              </a:rPr>
              <a:t>Book, film, content, events and creator opportunities</a:t>
            </a:r>
            <a:endParaRPr lang="en-US" sz="1050" dirty="0"/>
          </a:p>
        </p:txBody>
      </p:sp>
      <p:sp>
        <p:nvSpPr>
          <p:cNvPr id="22" name="Shape 20"/>
          <p:cNvSpPr/>
          <p:nvPr/>
        </p:nvSpPr>
        <p:spPr>
          <a:xfrm>
            <a:off x="822960" y="4160520"/>
            <a:ext cx="2743200" cy="502920"/>
          </a:xfrm>
          <a:prstGeom prst="roundRect">
            <a:avLst>
              <a:gd name="adj" fmla="val 21818"/>
            </a:avLst>
          </a:prstGeom>
          <a:solidFill>
            <a:srgbClr val="111827"/>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23" name="Text 21"/>
          <p:cNvSpPr/>
          <p:nvPr/>
        </p:nvSpPr>
        <p:spPr>
          <a:xfrm>
            <a:off x="987552" y="4306824"/>
            <a:ext cx="2414016" cy="237744"/>
          </a:xfrm>
          <a:prstGeom prst="rect">
            <a:avLst/>
          </a:prstGeom>
          <a:noFill/>
          <a:ln/>
        </p:spPr>
        <p:txBody>
          <a:bodyPr wrap="square" lIns="0" tIns="0" rIns="0" bIns="0" rtlCol="0" anchor="ctr">
            <a:normAutofit/>
          </a:bodyPr>
          <a:lstStyle/>
          <a:p>
            <a:pPr indent="0" marL="0">
              <a:buNone/>
            </a:pPr>
            <a:r>
              <a:rPr lang="en-US" sz="1000" b="1" dirty="0">
                <a:solidFill>
                  <a:srgbClr val="F8FAFC"/>
                </a:solidFill>
              </a:rPr>
              <a:t>Water / Hospitality / Mobility</a:t>
            </a:r>
            <a:endParaRPr lang="en-US" sz="1000" dirty="0"/>
          </a:p>
        </p:txBody>
      </p:sp>
      <p:sp>
        <p:nvSpPr>
          <p:cNvPr id="24" name="Shape 22"/>
          <p:cNvSpPr/>
          <p:nvPr/>
        </p:nvSpPr>
        <p:spPr>
          <a:xfrm>
            <a:off x="987552" y="4599432"/>
            <a:ext cx="685800" cy="0"/>
          </a:xfrm>
          <a:prstGeom prst="line">
            <a:avLst/>
          </a:prstGeom>
          <a:noFill/>
          <a:ln w="12700">
            <a:solidFill>
              <a:srgbClr val="D6A955"/>
            </a:solidFill>
            <a:prstDash val="solid"/>
          </a:ln>
        </p:spPr>
      </p:sp>
      <p:sp>
        <p:nvSpPr>
          <p:cNvPr id="25" name="Text 23"/>
          <p:cNvSpPr/>
          <p:nvPr/>
        </p:nvSpPr>
        <p:spPr>
          <a:xfrm>
            <a:off x="3794760" y="4270248"/>
            <a:ext cx="7132320" cy="201168"/>
          </a:xfrm>
          <a:prstGeom prst="rect">
            <a:avLst/>
          </a:prstGeom>
          <a:noFill/>
          <a:ln/>
        </p:spPr>
        <p:txBody>
          <a:bodyPr wrap="square" lIns="0" tIns="0" rIns="0" bIns="0" rtlCol="0" anchor="ctr">
            <a:normAutofit/>
          </a:bodyPr>
          <a:lstStyle/>
          <a:p>
            <a:pPr indent="0" marL="0">
              <a:buNone/>
            </a:pPr>
            <a:r>
              <a:rPr lang="en-US" sz="1050" dirty="0">
                <a:solidFill>
                  <a:srgbClr val="CBD5E1"/>
                </a:solidFill>
              </a:rPr>
              <a:t>Local operations, supply, customer support and partnerships</a:t>
            </a:r>
            <a:endParaRPr lang="en-US" sz="1050" dirty="0"/>
          </a:p>
        </p:txBody>
      </p:sp>
      <p:sp>
        <p:nvSpPr>
          <p:cNvPr id="26" name="Shape 24"/>
          <p:cNvSpPr/>
          <p:nvPr/>
        </p:nvSpPr>
        <p:spPr>
          <a:xfrm>
            <a:off x="822960" y="4892040"/>
            <a:ext cx="2743200" cy="502920"/>
          </a:xfrm>
          <a:prstGeom prst="roundRect">
            <a:avLst>
              <a:gd name="adj" fmla="val 21818"/>
            </a:avLst>
          </a:prstGeom>
          <a:solidFill>
            <a:srgbClr val="111827"/>
          </a:solidFill>
          <a:ln w="10160">
            <a:solidFill>
              <a:srgbClr val="334155">
                <a:alpha val="75000"/>
              </a:srgbClr>
            </a:solidFill>
            <a:prstDash val="solid"/>
          </a:ln>
          <a:effectLst>
            <a:outerShdw sx="100000" sy="100000" kx="0" ky="0" algn="bl" rotWithShape="0" blurRad="25400" dist="12700" dir="2700000">
              <a:srgbClr val="000000">
                <a:alpha val="18000"/>
              </a:srgbClr>
            </a:outerShdw>
          </a:effectLst>
        </p:spPr>
      </p:sp>
      <p:sp>
        <p:nvSpPr>
          <p:cNvPr id="27" name="Text 25"/>
          <p:cNvSpPr/>
          <p:nvPr/>
        </p:nvSpPr>
        <p:spPr>
          <a:xfrm>
            <a:off x="987552" y="5038344"/>
            <a:ext cx="2414016" cy="237744"/>
          </a:xfrm>
          <a:prstGeom prst="rect">
            <a:avLst/>
          </a:prstGeom>
          <a:noFill/>
          <a:ln/>
        </p:spPr>
        <p:txBody>
          <a:bodyPr wrap="square" lIns="0" tIns="0" rIns="0" bIns="0" rtlCol="0" anchor="ctr">
            <a:normAutofit/>
          </a:bodyPr>
          <a:lstStyle/>
          <a:p>
            <a:pPr indent="0" marL="0">
              <a:buNone/>
            </a:pPr>
            <a:r>
              <a:rPr lang="en-US" sz="1000" b="1" dirty="0">
                <a:solidFill>
                  <a:srgbClr val="F8FAFC"/>
                </a:solidFill>
              </a:rPr>
              <a:t>Academy / AI / Tech</a:t>
            </a:r>
            <a:endParaRPr lang="en-US" sz="1000" dirty="0"/>
          </a:p>
        </p:txBody>
      </p:sp>
      <p:sp>
        <p:nvSpPr>
          <p:cNvPr id="28" name="Shape 26"/>
          <p:cNvSpPr/>
          <p:nvPr/>
        </p:nvSpPr>
        <p:spPr>
          <a:xfrm>
            <a:off x="987552" y="5330952"/>
            <a:ext cx="685800" cy="0"/>
          </a:xfrm>
          <a:prstGeom prst="line">
            <a:avLst/>
          </a:prstGeom>
          <a:noFill/>
          <a:ln w="12700">
            <a:solidFill>
              <a:srgbClr val="D6A955"/>
            </a:solidFill>
            <a:prstDash val="solid"/>
          </a:ln>
        </p:spPr>
      </p:sp>
      <p:sp>
        <p:nvSpPr>
          <p:cNvPr id="29" name="Text 27"/>
          <p:cNvSpPr/>
          <p:nvPr/>
        </p:nvSpPr>
        <p:spPr>
          <a:xfrm>
            <a:off x="3794760" y="5001768"/>
            <a:ext cx="7132320" cy="201168"/>
          </a:xfrm>
          <a:prstGeom prst="rect">
            <a:avLst/>
          </a:prstGeom>
          <a:noFill/>
          <a:ln/>
        </p:spPr>
        <p:txBody>
          <a:bodyPr wrap="square" lIns="0" tIns="0" rIns="0" bIns="0" rtlCol="0" anchor="ctr">
            <a:normAutofit/>
          </a:bodyPr>
          <a:lstStyle/>
          <a:p>
            <a:pPr indent="0" marL="0">
              <a:buNone/>
            </a:pPr>
            <a:r>
              <a:rPr lang="en-US" sz="1050" dirty="0">
                <a:solidFill>
                  <a:srgbClr val="CBD5E1"/>
                </a:solidFill>
              </a:rPr>
              <a:t>Training, automation, software, simulations and digital growth</a:t>
            </a:r>
            <a:endParaRPr lang="en-US" sz="1050" dirty="0"/>
          </a:p>
        </p:txBody>
      </p:sp>
      <p:sp>
        <p:nvSpPr>
          <p:cNvPr id="30" name="Text 28"/>
          <p:cNvSpPr/>
          <p:nvPr/>
        </p:nvSpPr>
        <p:spPr>
          <a:xfrm>
            <a:off x="594360" y="6144768"/>
            <a:ext cx="10698480" cy="219456"/>
          </a:xfrm>
          <a:prstGeom prst="rect">
            <a:avLst/>
          </a:prstGeom>
          <a:noFill/>
          <a:ln/>
        </p:spPr>
        <p:txBody>
          <a:bodyPr wrap="square" lIns="0" tIns="0" rIns="0" bIns="0" rtlCol="0" anchor="ctr">
            <a:normAutofit/>
          </a:bodyPr>
          <a:lstStyle/>
          <a:p>
            <a:pPr algn="ctr" indent="0" marL="0">
              <a:buNone/>
            </a:pPr>
            <a:r>
              <a:rPr lang="en-US" sz="820" dirty="0">
                <a:solidFill>
                  <a:srgbClr val="94A3B8"/>
                </a:solidFill>
              </a:rPr>
              <a:t>One platform. Different verticals. Shared operating principles.</a:t>
            </a:r>
            <a:endParaRPr lang="en-US" sz="820" dirty="0"/>
          </a:p>
        </p:txBody>
      </p:sp>
      <p:sp>
        <p:nvSpPr>
          <p:cNvPr id="25" name="Slide Number Placeholder 0"/>
          <p:cNvSpPr>
            <a:spLocks noGrp="1"/>
          </p:cNvSpPr>
          <p:nvPr>
            <p:ph type="sldNum" sz="quarter" idx="4294967295"/>
          </p:nvPr>
        </p:nvSpPr>
        <p:spPr>
          <a:xfrm>
            <a:off x="11521440" y="6510528"/>
            <a:ext cx="800000" cy="300000"/>
          </a:xfrm>
          <a:prstGeom prst="rect">
            <a:avLst/>
          </a:prstGeom>
          <a:extLst>
            <a:ext uri="{C572A759-6A51-4108-AA02-DFA0A04FC94B}">
              <ma14:wrappingTextBoxFlag xmlns:ma14="http://schemas.microsoft.com/office/mac/drawingml/2011/main" val="0"/>
            </a:ext>
          </a:extLst>
        </p:spPr>
        <p:txBody>
          <a:bodyPr/>
          <a:lstStyle>
            <a:lvl1pPr>
              <a:defRPr sz="700">
                <a:solidFill>
                  <a:srgbClr val="D6A955"/>
                </a:solidFill>
              </a:defRPr>
            </a:lvl1pPr>
          </a:lstStyle>
          <a:p>
            <a:pPr algn="l"/>
            <a:fld id="{F7021451-1387-4CA6-816F-3879F97B5CBC}" type="slidenum">
              <a:rPr b="0" lang="en-US"/>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21</Slides>
  <Notes>21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vector>
  </TitlesOfParts>
  <Company>Styflowne Finance Services Pvt.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Styflowne × Earnifyy × Mission Virasat — Company Profile</dc:title>
  <dc:subject>Company Profile, Ecosystem &amp; Collaboration Presentation</dc:subject>
  <dc:creator>Styflowne Finance Services Pvt. Ltd.</dc:creator>
  <cp:lastModifiedBy>Styflowne Finance Services Pvt. Ltd.</cp:lastModifiedBy>
  <cp:revision>1</cp:revision>
  <dcterms:created xsi:type="dcterms:W3CDTF">2026-08-01T04:04:38Z</dcterms:created>
  <dcterms:modified xsi:type="dcterms:W3CDTF">2026-08-01T04:04:38Z</dcterms:modified>
</cp:coreProperties>
</file>